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8" r:id="rId3"/>
    <p:sldId id="257" r:id="rId4"/>
    <p:sldId id="274" r:id="rId5"/>
    <p:sldId id="286" r:id="rId6"/>
    <p:sldId id="318" r:id="rId7"/>
    <p:sldId id="297" r:id="rId8"/>
    <p:sldId id="310" r:id="rId9"/>
    <p:sldId id="311" r:id="rId10"/>
    <p:sldId id="312" r:id="rId11"/>
    <p:sldId id="305" r:id="rId12"/>
    <p:sldId id="306" r:id="rId13"/>
    <p:sldId id="330" r:id="rId14"/>
    <p:sldId id="308" r:id="rId15"/>
    <p:sldId id="331" r:id="rId16"/>
    <p:sldId id="332" r:id="rId17"/>
    <p:sldId id="333" r:id="rId18"/>
    <p:sldId id="319" r:id="rId19"/>
    <p:sldId id="275" r:id="rId20"/>
    <p:sldId id="334" r:id="rId21"/>
    <p:sldId id="291" r:id="rId22"/>
    <p:sldId id="320" r:id="rId23"/>
    <p:sldId id="327" r:id="rId24"/>
    <p:sldId id="335" r:id="rId25"/>
    <p:sldId id="316" r:id="rId26"/>
    <p:sldId id="336" r:id="rId27"/>
    <p:sldId id="337" r:id="rId28"/>
    <p:sldId id="328" r:id="rId29"/>
    <p:sldId id="338" r:id="rId30"/>
    <p:sldId id="339" r:id="rId31"/>
    <p:sldId id="340" r:id="rId32"/>
    <p:sldId id="341" r:id="rId33"/>
    <p:sldId id="277" r:id="rId34"/>
    <p:sldId id="290" r:id="rId35"/>
    <p:sldId id="342" r:id="rId36"/>
    <p:sldId id="343" r:id="rId37"/>
    <p:sldId id="344" r:id="rId38"/>
    <p:sldId id="345" r:id="rId39"/>
    <p:sldId id="346" r:id="rId40"/>
    <p:sldId id="347" r:id="rId4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7C7B"/>
    <a:srgbClr val="AE403D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216" autoAdjust="0"/>
    <p:restoredTop sz="50000" autoAdjust="0"/>
  </p:normalViewPr>
  <p:slideViewPr>
    <p:cSldViewPr snapToGrid="0" snapToObjects="1"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s-ES" sz="1400" b="0" dirty="0" err="1" smtClean="0"/>
              <a:t>Desk</a:t>
            </a:r>
            <a:r>
              <a:rPr lang="es-ES" sz="1400" b="0" dirty="0" smtClean="0"/>
              <a:t> </a:t>
            </a:r>
            <a:r>
              <a:rPr lang="es-ES" sz="1400" b="0" dirty="0" err="1" smtClean="0"/>
              <a:t>Computer</a:t>
            </a:r>
            <a:endParaRPr lang="es-ES" sz="14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6111111111111101E-2"/>
          <c:y val="0.414340715471198"/>
          <c:w val="0.92777777777777803"/>
          <c:h val="0.2784886264216970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Hoja3!$E$21:$H$21</c:f>
              <c:strCache>
                <c:ptCount val="4"/>
                <c:pt idx="0">
                  <c:v>C1-C2</c:v>
                </c:pt>
                <c:pt idx="1">
                  <c:v>C3</c:v>
                </c:pt>
                <c:pt idx="2">
                  <c:v>D-E</c:v>
                </c:pt>
                <c:pt idx="3">
                  <c:v>Total</c:v>
                </c:pt>
              </c:strCache>
            </c:strRef>
          </c:cat>
          <c:val>
            <c:numRef>
              <c:f>Hoja3!$E$22:$H$22</c:f>
              <c:numCache>
                <c:formatCode>0%</c:formatCode>
                <c:ptCount val="4"/>
                <c:pt idx="0">
                  <c:v>0.64400000000000002</c:v>
                </c:pt>
                <c:pt idx="1">
                  <c:v>0.52200000000000002</c:v>
                </c:pt>
                <c:pt idx="2">
                  <c:v>0.41499999999999998</c:v>
                </c:pt>
                <c:pt idx="3">
                  <c:v>0.50600000000000001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792434912"/>
        <c:axId val="-1792432192"/>
      </c:barChart>
      <c:catAx>
        <c:axId val="-1792434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792432192"/>
        <c:crosses val="autoZero"/>
        <c:auto val="1"/>
        <c:lblAlgn val="ctr"/>
        <c:lblOffset val="100"/>
        <c:noMultiLvlLbl val="0"/>
      </c:catAx>
      <c:valAx>
        <c:axId val="-17924321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79243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s-ES" sz="1600" b="0" dirty="0" smtClean="0"/>
              <a:t>Time </a:t>
            </a:r>
            <a:r>
              <a:rPr lang="es-ES" sz="1600" b="0" dirty="0" err="1" smtClean="0"/>
              <a:t>used</a:t>
            </a:r>
            <a:r>
              <a:rPr lang="es-ES" sz="1600" b="0" dirty="0" smtClean="0"/>
              <a:t> and </a:t>
            </a:r>
            <a:r>
              <a:rPr lang="es-ES" sz="1600" b="0" dirty="0" err="1" smtClean="0"/>
              <a:t>moment</a:t>
            </a:r>
            <a:r>
              <a:rPr lang="es-ES" sz="1600" b="0" dirty="0" smtClean="0"/>
              <a:t> of</a:t>
            </a:r>
            <a:r>
              <a:rPr lang="es-ES" sz="1600" b="0" baseline="0" dirty="0" smtClean="0"/>
              <a:t> the </a:t>
            </a:r>
            <a:r>
              <a:rPr lang="es-ES" sz="1600" b="0" baseline="0" dirty="0" err="1" smtClean="0"/>
              <a:t>week</a:t>
            </a:r>
            <a:endParaRPr lang="es-ES" sz="1600" b="0" dirty="0"/>
          </a:p>
        </c:rich>
      </c:tx>
      <c:layout>
        <c:manualLayout>
          <c:xMode val="edge"/>
          <c:yMode val="edge"/>
          <c:x val="0.179043145002798"/>
          <c:y val="0.182128950310627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Hoja1!$A$6:$B$13</c:f>
              <c:multiLvlStrCache>
                <c:ptCount val="8"/>
                <c:lvl>
                  <c:pt idx="0">
                    <c:v>media hora o menos</c:v>
                  </c:pt>
                  <c:pt idx="1">
                    <c:v>1 a 2 horas</c:v>
                  </c:pt>
                  <c:pt idx="2">
                    <c:v>3 a 4 horas</c:v>
                  </c:pt>
                  <c:pt idx="3">
                    <c:v>5 o más horas</c:v>
                  </c:pt>
                  <c:pt idx="4">
                    <c:v>media hora o menos</c:v>
                  </c:pt>
                  <c:pt idx="5">
                    <c:v>1 a 2 horas</c:v>
                  </c:pt>
                  <c:pt idx="6">
                    <c:v>3 a 4 horas</c:v>
                  </c:pt>
                  <c:pt idx="7">
                    <c:v>5 o más horas</c:v>
                  </c:pt>
                </c:lvl>
                <c:lvl>
                  <c:pt idx="0">
                    <c:v>Lunes a viernes</c:v>
                  </c:pt>
                  <c:pt idx="4">
                    <c:v>Fin de semana</c:v>
                  </c:pt>
                </c:lvl>
              </c:multiLvlStrCache>
            </c:multiLvlStrRef>
          </c:cat>
          <c:val>
            <c:numRef>
              <c:f>Hoja1!$C$6:$C$13</c:f>
              <c:numCache>
                <c:formatCode>General</c:formatCode>
                <c:ptCount val="8"/>
                <c:pt idx="0">
                  <c:v>32</c:v>
                </c:pt>
                <c:pt idx="1">
                  <c:v>28</c:v>
                </c:pt>
                <c:pt idx="2">
                  <c:v>20</c:v>
                </c:pt>
                <c:pt idx="3">
                  <c:v>19</c:v>
                </c:pt>
                <c:pt idx="4">
                  <c:v>11</c:v>
                </c:pt>
                <c:pt idx="5">
                  <c:v>19</c:v>
                </c:pt>
                <c:pt idx="6">
                  <c:v>19</c:v>
                </c:pt>
                <c:pt idx="7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898538320"/>
        <c:axId val="-1898527440"/>
      </c:barChart>
      <c:catAx>
        <c:axId val="-189853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898527440"/>
        <c:crosses val="autoZero"/>
        <c:auto val="1"/>
        <c:lblAlgn val="ctr"/>
        <c:lblOffset val="100"/>
        <c:noMultiLvlLbl val="0"/>
      </c:catAx>
      <c:valAx>
        <c:axId val="-1898527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89853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n-US" b="0" noProof="0"/>
            </a:pPr>
            <a:r>
              <a:rPr lang="en-US" b="0" noProof="0" dirty="0" err="1" smtClean="0"/>
              <a:t>Aproximate</a:t>
            </a:r>
            <a:r>
              <a:rPr lang="en-US" b="0" noProof="0" dirty="0" smtClean="0"/>
              <a:t> mean of the</a:t>
            </a:r>
            <a:r>
              <a:rPr lang="en-US" b="0" baseline="0" noProof="0" dirty="0" smtClean="0"/>
              <a:t> use </a:t>
            </a:r>
            <a:r>
              <a:rPr lang="en-US" b="0" noProof="0" dirty="0" smtClean="0"/>
              <a:t>(a day of the week and a day of the weekend)</a:t>
            </a:r>
            <a:endParaRPr lang="en-US" b="0" noProof="0" dirty="0"/>
          </a:p>
        </c:rich>
      </c:tx>
      <c:layout>
        <c:manualLayout>
          <c:xMode val="edge"/>
          <c:yMode val="edge"/>
          <c:x val="9.8612845116188605E-2"/>
          <c:y val="0.19750799012368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105352001233801E-2"/>
          <c:y val="0.33134839378769199"/>
          <c:w val="0.94378929599753203"/>
          <c:h val="0.47101432260736198"/>
        </c:manualLayout>
      </c:layout>
      <c:lineChart>
        <c:grouping val="standar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Hoja1!$E$9:$J$10</c:f>
              <c:multiLvlStrCache>
                <c:ptCount val="6"/>
                <c:lvl>
                  <c:pt idx="0">
                    <c:v>9 a 10</c:v>
                  </c:pt>
                  <c:pt idx="1">
                    <c:v>11 a 13</c:v>
                  </c:pt>
                  <c:pt idx="2">
                    <c:v>14 a 17</c:v>
                  </c:pt>
                  <c:pt idx="3">
                    <c:v>9 a 10</c:v>
                  </c:pt>
                  <c:pt idx="4">
                    <c:v>11 a 13</c:v>
                  </c:pt>
                  <c:pt idx="5">
                    <c:v>14 a 17</c:v>
                  </c:pt>
                </c:lvl>
                <c:lvl>
                  <c:pt idx="0">
                    <c:v>Lunes a viernes</c:v>
                  </c:pt>
                  <c:pt idx="3">
                    <c:v>Fin de semana</c:v>
                  </c:pt>
                </c:lvl>
              </c:multiLvlStrCache>
            </c:multiLvlStrRef>
          </c:cat>
          <c:val>
            <c:numRef>
              <c:f>Hoja1!$E$11:$J$11</c:f>
              <c:numCache>
                <c:formatCode>General</c:formatCode>
                <c:ptCount val="6"/>
                <c:pt idx="0">
                  <c:v>1.9175</c:v>
                </c:pt>
                <c:pt idx="1">
                  <c:v>2.5276999999999998</c:v>
                </c:pt>
                <c:pt idx="2">
                  <c:v>3.5270000000000001</c:v>
                </c:pt>
                <c:pt idx="3">
                  <c:v>3.0259999999999998</c:v>
                </c:pt>
                <c:pt idx="4">
                  <c:v>3.71</c:v>
                </c:pt>
                <c:pt idx="5">
                  <c:v>4.6042999999999976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827244560"/>
        <c:axId val="-1827244016"/>
      </c:lineChart>
      <c:catAx>
        <c:axId val="-1827244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827244016"/>
        <c:crosses val="autoZero"/>
        <c:auto val="1"/>
        <c:lblAlgn val="ctr"/>
        <c:lblOffset val="100"/>
        <c:noMultiLvlLbl val="0"/>
      </c:catAx>
      <c:valAx>
        <c:axId val="-1827244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82724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s-ES_tradnl" sz="1400" b="0" dirty="0"/>
              <a:t>Media aproximada de uso (semana y fin de semana</a:t>
            </a:r>
            <a:r>
              <a:rPr lang="es-ES_tradnl" sz="1400" b="0" dirty="0" smtClean="0"/>
              <a:t>)</a:t>
            </a:r>
            <a:endParaRPr lang="es-ES_tradnl" sz="1400" b="0" dirty="0"/>
          </a:p>
        </c:rich>
      </c:tx>
      <c:layout>
        <c:manualLayout>
          <c:xMode val="edge"/>
          <c:yMode val="edge"/>
          <c:x val="0.114965582096417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815198128"/>
        <c:axId val="-1815200304"/>
      </c:barChart>
      <c:catAx>
        <c:axId val="-1815198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815200304"/>
        <c:crosses val="autoZero"/>
        <c:auto val="1"/>
        <c:lblAlgn val="ctr"/>
        <c:lblOffset val="100"/>
        <c:noMultiLvlLbl val="0"/>
      </c:catAx>
      <c:valAx>
        <c:axId val="-1815200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81519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200" b="0" i="0" baseline="0" dirty="0" err="1" smtClean="0">
                <a:effectLst/>
              </a:rPr>
              <a:t>Aproximate</a:t>
            </a:r>
            <a:r>
              <a:rPr lang="en-US" sz="1200" b="0" i="0" baseline="0" dirty="0" smtClean="0">
                <a:effectLst/>
              </a:rPr>
              <a:t> mean of the use (a day of the week and a day of the weekend)</a:t>
            </a:r>
            <a:endParaRPr lang="en-US" sz="1200" dirty="0">
              <a:effectLst/>
            </a:endParaRPr>
          </a:p>
        </c:rich>
      </c:tx>
      <c:layout>
        <c:manualLayout>
          <c:xMode val="edge"/>
          <c:yMode val="edge"/>
          <c:x val="0.114965582096417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Hoja2!$F$23:$K$24</c:f>
              <c:multiLvlStrCache>
                <c:ptCount val="6"/>
                <c:lvl>
                  <c:pt idx="0">
                    <c:v>C1-C2</c:v>
                  </c:pt>
                  <c:pt idx="1">
                    <c:v>C3</c:v>
                  </c:pt>
                  <c:pt idx="2">
                    <c:v>D-E</c:v>
                  </c:pt>
                  <c:pt idx="3">
                    <c:v>C1-C2</c:v>
                  </c:pt>
                  <c:pt idx="4">
                    <c:v>C3</c:v>
                  </c:pt>
                  <c:pt idx="5">
                    <c:v>D-E</c:v>
                  </c:pt>
                </c:lvl>
                <c:lvl>
                  <c:pt idx="0">
                    <c:v>Lunes a viernes</c:v>
                  </c:pt>
                  <c:pt idx="3">
                    <c:v>Fin de semana</c:v>
                  </c:pt>
                </c:lvl>
              </c:multiLvlStrCache>
            </c:multiLvlStrRef>
          </c:cat>
          <c:val>
            <c:numRef>
              <c:f>Hoja2!$F$25:$K$25</c:f>
              <c:numCache>
                <c:formatCode>General</c:formatCode>
                <c:ptCount val="6"/>
                <c:pt idx="0">
                  <c:v>2.559299999999999</c:v>
                </c:pt>
                <c:pt idx="1">
                  <c:v>2.4264000000000001</c:v>
                </c:pt>
                <c:pt idx="2">
                  <c:v>1.972</c:v>
                </c:pt>
                <c:pt idx="3">
                  <c:v>4.4021999999999997</c:v>
                </c:pt>
                <c:pt idx="4">
                  <c:v>4.3907999999999996</c:v>
                </c:pt>
                <c:pt idx="5">
                  <c:v>3.9129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661682256"/>
        <c:axId val="-1554066304"/>
      </c:barChart>
      <c:catAx>
        <c:axId val="-1661682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554066304"/>
        <c:crosses val="autoZero"/>
        <c:auto val="1"/>
        <c:lblAlgn val="ctr"/>
        <c:lblOffset val="100"/>
        <c:noMultiLvlLbl val="0"/>
      </c:catAx>
      <c:valAx>
        <c:axId val="-1554066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66168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lang="en-US" b="0" noProof="0"/>
            </a:pPr>
            <a:r>
              <a:rPr lang="en-US" b="0" noProof="0" dirty="0" smtClean="0"/>
              <a:t>Frequency</a:t>
            </a:r>
            <a:r>
              <a:rPr lang="en-US" b="0" baseline="0" noProof="0" dirty="0" smtClean="0"/>
              <a:t> per place of access to the Internet (home and school)</a:t>
            </a:r>
            <a:endParaRPr lang="en-US" b="0" noProof="0" dirty="0" smtClean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09913228024176E-2"/>
          <c:y val="0.32133622909727699"/>
          <c:w val="0.90240478055289697"/>
          <c:h val="0.375506623251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Hoja6!$C$61</c:f>
              <c:strCache>
                <c:ptCount val="1"/>
                <c:pt idx="0">
                  <c:v>Hogar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Hoja6!$D$60:$J$60</c:f>
              <c:strCache>
                <c:ptCount val="7"/>
                <c:pt idx="0">
                  <c:v>Nunca</c:v>
                </c:pt>
                <c:pt idx="1">
                  <c:v>Casi nunca</c:v>
                </c:pt>
                <c:pt idx="2">
                  <c:v>Al menos una vez al mes</c:v>
                </c:pt>
                <c:pt idx="3">
                  <c:v>Al menos una vez a la semana</c:v>
                </c:pt>
                <c:pt idx="4">
                  <c:v>Todos o casi todos los días</c:v>
                </c:pt>
                <c:pt idx="5">
                  <c:v>Todos los días, varias veces al día</c:v>
                </c:pt>
                <c:pt idx="6">
                  <c:v>Ns/NR</c:v>
                </c:pt>
              </c:strCache>
            </c:strRef>
          </c:cat>
          <c:val>
            <c:numRef>
              <c:f>Hoja6!$D$61:$J$61</c:f>
              <c:numCache>
                <c:formatCode>General</c:formatCode>
                <c:ptCount val="7"/>
                <c:pt idx="0">
                  <c:v>1.9</c:v>
                </c:pt>
                <c:pt idx="1">
                  <c:v>3.9</c:v>
                </c:pt>
                <c:pt idx="2">
                  <c:v>2.2000000000000002</c:v>
                </c:pt>
                <c:pt idx="3">
                  <c:v>7.2</c:v>
                </c:pt>
                <c:pt idx="4">
                  <c:v>31.3</c:v>
                </c:pt>
                <c:pt idx="5">
                  <c:v>53.2</c:v>
                </c:pt>
                <c:pt idx="6">
                  <c:v>0.3</c:v>
                </c:pt>
              </c:numCache>
            </c:numRef>
          </c:val>
        </c:ser>
        <c:ser>
          <c:idx val="1"/>
          <c:order val="1"/>
          <c:tx>
            <c:strRef>
              <c:f>Hoja6!$C$62</c:f>
              <c:strCache>
                <c:ptCount val="1"/>
                <c:pt idx="0">
                  <c:v>Escuela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Hoja6!$D$60:$J$60</c:f>
              <c:strCache>
                <c:ptCount val="7"/>
                <c:pt idx="0">
                  <c:v>Nunca</c:v>
                </c:pt>
                <c:pt idx="1">
                  <c:v>Casi nunca</c:v>
                </c:pt>
                <c:pt idx="2">
                  <c:v>Al menos una vez al mes</c:v>
                </c:pt>
                <c:pt idx="3">
                  <c:v>Al menos una vez a la semana</c:v>
                </c:pt>
                <c:pt idx="4">
                  <c:v>Todos o casi todos los días</c:v>
                </c:pt>
                <c:pt idx="5">
                  <c:v>Todos los días, varias veces al día</c:v>
                </c:pt>
                <c:pt idx="6">
                  <c:v>Ns/NR</c:v>
                </c:pt>
              </c:strCache>
            </c:strRef>
          </c:cat>
          <c:val>
            <c:numRef>
              <c:f>Hoja6!$D$62:$J$62</c:f>
              <c:numCache>
                <c:formatCode>General</c:formatCode>
                <c:ptCount val="7"/>
                <c:pt idx="0">
                  <c:v>33.6</c:v>
                </c:pt>
                <c:pt idx="1">
                  <c:v>15.3</c:v>
                </c:pt>
                <c:pt idx="2">
                  <c:v>4.4000000000000004</c:v>
                </c:pt>
                <c:pt idx="3">
                  <c:v>13.3</c:v>
                </c:pt>
                <c:pt idx="4">
                  <c:v>14.8</c:v>
                </c:pt>
                <c:pt idx="5">
                  <c:v>16</c:v>
                </c:pt>
                <c:pt idx="6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554083712"/>
        <c:axId val="-1554069024"/>
      </c:barChart>
      <c:catAx>
        <c:axId val="-1554083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554069024"/>
        <c:crosses val="autoZero"/>
        <c:auto val="1"/>
        <c:lblAlgn val="ctr"/>
        <c:lblOffset val="100"/>
        <c:noMultiLvlLbl val="0"/>
      </c:catAx>
      <c:valAx>
        <c:axId val="-155406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1554083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785725242311397"/>
          <c:y val="0.21076150195381699"/>
          <c:w val="0.22048859181987199"/>
          <c:h val="5.74945735273795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elete val="1"/>
          </c:dLbls>
          <c:cat>
            <c:strRef>
              <c:f>Hoja1!$A$2:$A$5</c:f>
              <c:strCache>
                <c:ptCount val="4"/>
                <c:pt idx="0">
                  <c:v>Sí</c:v>
                </c:pt>
                <c:pt idx="1">
                  <c:v>No</c:v>
                </c:pt>
                <c:pt idx="2">
                  <c:v>Prefiero no responder</c:v>
                </c:pt>
                <c:pt idx="3">
                  <c:v>No sé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29.4</c:v>
                </c:pt>
                <c:pt idx="1">
                  <c:v>59.5</c:v>
                </c:pt>
                <c:pt idx="2">
                  <c:v>8.3000000000000007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87134326914301"/>
          <c:y val="3.7040433603767998E-2"/>
          <c:w val="0.484408016725697"/>
          <c:h val="0.81876086492544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Me sentí muy bien</c:v>
                </c:pt>
                <c:pt idx="1">
                  <c:v>Me sentí bien</c:v>
                </c:pt>
                <c:pt idx="2">
                  <c:v>Ni bien , ni mal</c:v>
                </c:pt>
                <c:pt idx="3">
                  <c:v>Me sentí mal</c:v>
                </c:pt>
                <c:pt idx="4">
                  <c:v>Me sentí muy mal</c:v>
                </c:pt>
                <c:pt idx="5">
                  <c:v>Prefiero no responder</c:v>
                </c:pt>
                <c:pt idx="6">
                  <c:v>No sé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3.7</c:v>
                </c:pt>
                <c:pt idx="1">
                  <c:v>5.4</c:v>
                </c:pt>
                <c:pt idx="2">
                  <c:v>64.8</c:v>
                </c:pt>
                <c:pt idx="3">
                  <c:v>10.1</c:v>
                </c:pt>
                <c:pt idx="4">
                  <c:v>5.2</c:v>
                </c:pt>
                <c:pt idx="5">
                  <c:v>3.8</c:v>
                </c:pt>
                <c:pt idx="6">
                  <c:v>7.1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554072832"/>
        <c:axId val="-1554064128"/>
      </c:barChart>
      <c:catAx>
        <c:axId val="-1554072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 algn="r">
              <a:defRPr sz="1400"/>
            </a:pPr>
            <a:endParaRPr lang="en-US"/>
          </a:p>
        </c:txPr>
        <c:crossAx val="-1554064128"/>
        <c:crosses val="autoZero"/>
        <c:auto val="1"/>
        <c:lblAlgn val="ctr"/>
        <c:lblOffset val="100"/>
        <c:noMultiLvlLbl val="0"/>
      </c:catAx>
      <c:valAx>
        <c:axId val="-155406412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-155407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elete val="1"/>
          </c:dLbls>
          <c:cat>
            <c:strRef>
              <c:f>Hoja1!$A$2:$A$5</c:f>
              <c:strCache>
                <c:ptCount val="4"/>
                <c:pt idx="0">
                  <c:v>Sí</c:v>
                </c:pt>
                <c:pt idx="1">
                  <c:v>No</c:v>
                </c:pt>
                <c:pt idx="2">
                  <c:v>Prefiero no responder</c:v>
                </c:pt>
                <c:pt idx="3">
                  <c:v>No sé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29.4</c:v>
                </c:pt>
                <c:pt idx="1">
                  <c:v>59.5</c:v>
                </c:pt>
                <c:pt idx="2">
                  <c:v>8.3000000000000007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s-ES" sz="1400" b="0"/>
              <a:t>Notebook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903E-2"/>
          <c:y val="0.22648111694371501"/>
          <c:w val="0.92777777777777803"/>
          <c:h val="0.5604480169145520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Hoja3!$E$42:$H$42</c:f>
              <c:strCache>
                <c:ptCount val="4"/>
                <c:pt idx="0">
                  <c:v>C1-C2</c:v>
                </c:pt>
                <c:pt idx="1">
                  <c:v>C3</c:v>
                </c:pt>
                <c:pt idx="2">
                  <c:v>D-E</c:v>
                </c:pt>
                <c:pt idx="3">
                  <c:v>Total</c:v>
                </c:pt>
              </c:strCache>
            </c:strRef>
          </c:cat>
          <c:val>
            <c:numRef>
              <c:f>Hoja3!$E$43:$H$43</c:f>
              <c:numCache>
                <c:formatCode>0%</c:formatCode>
                <c:ptCount val="4"/>
                <c:pt idx="0">
                  <c:v>0.96</c:v>
                </c:pt>
                <c:pt idx="1">
                  <c:v>0.80900000000000005</c:v>
                </c:pt>
                <c:pt idx="2">
                  <c:v>0.67100000000000004</c:v>
                </c:pt>
                <c:pt idx="3">
                  <c:v>0.78800000000000003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792424576"/>
        <c:axId val="-1792423488"/>
      </c:barChart>
      <c:catAx>
        <c:axId val="-1792424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792423488"/>
        <c:crosses val="autoZero"/>
        <c:auto val="1"/>
        <c:lblAlgn val="ctr"/>
        <c:lblOffset val="100"/>
        <c:noMultiLvlLbl val="0"/>
      </c:catAx>
      <c:valAx>
        <c:axId val="-17924234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79242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/>
              <a:t>Smartphone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6111111111111101E-2"/>
          <c:y val="0.33444461143383603"/>
          <c:w val="0.92777777777777803"/>
          <c:h val="0.4357946117605550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Hoja3!$E$63:$H$63</c:f>
              <c:strCache>
                <c:ptCount val="4"/>
                <c:pt idx="0">
                  <c:v>C1-C2</c:v>
                </c:pt>
                <c:pt idx="1">
                  <c:v>C3</c:v>
                </c:pt>
                <c:pt idx="2">
                  <c:v>D-E</c:v>
                </c:pt>
                <c:pt idx="3">
                  <c:v>total</c:v>
                </c:pt>
              </c:strCache>
            </c:strRef>
          </c:cat>
          <c:val>
            <c:numRef>
              <c:f>Hoja3!$E$64:$H$64</c:f>
              <c:numCache>
                <c:formatCode>0%</c:formatCode>
                <c:ptCount val="4"/>
                <c:pt idx="0">
                  <c:v>0.98299999999999998</c:v>
                </c:pt>
                <c:pt idx="1">
                  <c:v>0.90800000000000003</c:v>
                </c:pt>
                <c:pt idx="2">
                  <c:v>0.90800000000000003</c:v>
                </c:pt>
                <c:pt idx="3">
                  <c:v>0.92100000000000004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822896144"/>
        <c:axId val="-1822895600"/>
      </c:barChart>
      <c:catAx>
        <c:axId val="-1822896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822895600"/>
        <c:crosses val="autoZero"/>
        <c:auto val="1"/>
        <c:lblAlgn val="ctr"/>
        <c:lblOffset val="100"/>
        <c:noMultiLvlLbl val="0"/>
      </c:catAx>
      <c:valAx>
        <c:axId val="-18228956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82289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 rtl="0">
              <a:defRPr lang="en-US" sz="1400" b="0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Internet </a:t>
            </a:r>
            <a:r>
              <a:rPr lang="es-ES" sz="1400" b="0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connection</a:t>
            </a:r>
            <a:r>
              <a:rPr lang="es-ES" sz="1400" b="0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at home</a:t>
            </a:r>
            <a:endParaRPr lang="en-US" sz="1400" b="0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3950972491003999"/>
          <c:y val="3.942792542214730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328234321822901E-2"/>
          <c:y val="0.21734455470418301"/>
          <c:w val="0.97667176567817704"/>
          <c:h val="0.52424773675044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'conexion internet'!$E$18:$H$18</c:f>
              <c:strCache>
                <c:ptCount val="4"/>
                <c:pt idx="0">
                  <c:v>C1-C2</c:v>
                </c:pt>
                <c:pt idx="1">
                  <c:v>C3</c:v>
                </c:pt>
                <c:pt idx="2">
                  <c:v>D-E</c:v>
                </c:pt>
                <c:pt idx="3">
                  <c:v>Total</c:v>
                </c:pt>
              </c:strCache>
            </c:strRef>
          </c:cat>
          <c:val>
            <c:numRef>
              <c:f>'conexion internet'!$E$19:$H$19</c:f>
              <c:numCache>
                <c:formatCode>0.0%</c:formatCode>
                <c:ptCount val="4"/>
                <c:pt idx="0">
                  <c:v>0.96599999999999997</c:v>
                </c:pt>
                <c:pt idx="1">
                  <c:v>0.89900000000000002</c:v>
                </c:pt>
                <c:pt idx="2">
                  <c:v>0.70899999999999996</c:v>
                </c:pt>
                <c:pt idx="3">
                  <c:v>0.84499999999999997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822918448"/>
        <c:axId val="-1822916272"/>
      </c:barChart>
      <c:catAx>
        <c:axId val="-1822918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822916272"/>
        <c:crosses val="autoZero"/>
        <c:auto val="1"/>
        <c:lblAlgn val="ctr"/>
        <c:lblOffset val="100"/>
        <c:noMultiLvlLbl val="0"/>
      </c:catAx>
      <c:valAx>
        <c:axId val="-182291627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182291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400" b="0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ADSL at home</a:t>
            </a:r>
            <a:endParaRPr lang="en-US" sz="1400" b="0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37762979680124398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C1-C2</c:v>
                </c:pt>
                <c:pt idx="1">
                  <c:v>C3</c:v>
                </c:pt>
                <c:pt idx="2">
                  <c:v>D-E</c:v>
                </c:pt>
                <c:pt idx="3">
                  <c:v>Total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90.4</c:v>
                </c:pt>
                <c:pt idx="1">
                  <c:v>79.8</c:v>
                </c:pt>
                <c:pt idx="2">
                  <c:v>62</c:v>
                </c:pt>
                <c:pt idx="3">
                  <c:v>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847860704"/>
        <c:axId val="-1847854176"/>
      </c:barChart>
      <c:catAx>
        <c:axId val="-1847860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847854176"/>
        <c:crosses val="autoZero"/>
        <c:auto val="1"/>
        <c:lblAlgn val="ctr"/>
        <c:lblOffset val="100"/>
        <c:noMultiLvlLbl val="0"/>
      </c:catAx>
      <c:valAx>
        <c:axId val="-1847854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84786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680" b="0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sz="1680" b="0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Everyday</a:t>
            </a:r>
            <a:r>
              <a:rPr lang="es-ES" sz="1680" b="0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680" b="0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several</a:t>
            </a:r>
            <a:r>
              <a:rPr lang="es-ES" sz="1680" b="0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times a </a:t>
            </a:r>
            <a:r>
              <a:rPr lang="es-ES" sz="1680" b="0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day</a:t>
            </a:r>
            <a:r>
              <a:rPr lang="es-ES" sz="1680" b="0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(SEG)</a:t>
            </a:r>
            <a:endParaRPr lang="en-US" sz="1680" b="0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903E-2"/>
          <c:y val="0.32303162747136299"/>
          <c:w val="0.92777777777777803"/>
          <c:h val="0.3850313062663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Hoja5!$F$53:$I$53</c:f>
              <c:strCache>
                <c:ptCount val="4"/>
                <c:pt idx="0">
                  <c:v>C1-C2</c:v>
                </c:pt>
                <c:pt idx="1">
                  <c:v>C3</c:v>
                </c:pt>
                <c:pt idx="2">
                  <c:v>D-E</c:v>
                </c:pt>
                <c:pt idx="3">
                  <c:v>Total</c:v>
                </c:pt>
              </c:strCache>
            </c:strRef>
          </c:cat>
          <c:val>
            <c:numRef>
              <c:f>Hoja5!$F$54:$I$54</c:f>
              <c:numCache>
                <c:formatCode>0.0%</c:formatCode>
                <c:ptCount val="4"/>
                <c:pt idx="0">
                  <c:v>0.60499999999999998</c:v>
                </c:pt>
                <c:pt idx="1">
                  <c:v>0.53200000000000003</c:v>
                </c:pt>
                <c:pt idx="2">
                  <c:v>0.40899999999999997</c:v>
                </c:pt>
                <c:pt idx="3">
                  <c:v>0.502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847857440"/>
        <c:axId val="-1847853632"/>
      </c:barChart>
      <c:catAx>
        <c:axId val="-1847857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847853632"/>
        <c:crosses val="autoZero"/>
        <c:auto val="1"/>
        <c:lblAlgn val="ctr"/>
        <c:lblOffset val="100"/>
        <c:noMultiLvlLbl val="0"/>
      </c:catAx>
      <c:valAx>
        <c:axId val="-18478536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184785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1680" b="0" i="0" u="none" strike="noStrike" baseline="0" dirty="0" err="1" smtClean="0">
                <a:effectLst/>
              </a:rPr>
              <a:t>Everyday</a:t>
            </a:r>
            <a:r>
              <a:rPr lang="es-ES" sz="1680" b="0" i="0" u="none" strike="noStrike" baseline="0" dirty="0" smtClean="0">
                <a:effectLst/>
              </a:rPr>
              <a:t> </a:t>
            </a:r>
            <a:r>
              <a:rPr lang="es-ES" sz="1680" b="0" i="0" u="none" strike="noStrike" baseline="0" dirty="0" err="1" smtClean="0">
                <a:effectLst/>
              </a:rPr>
              <a:t>several</a:t>
            </a:r>
            <a:r>
              <a:rPr lang="es-ES" sz="1680" b="0" i="0" u="none" strike="noStrike" baseline="0" dirty="0" smtClean="0">
                <a:effectLst/>
              </a:rPr>
              <a:t> times a </a:t>
            </a:r>
            <a:r>
              <a:rPr lang="es-ES" sz="1680" b="0" i="0" u="none" strike="noStrike" baseline="0" dirty="0" err="1" smtClean="0">
                <a:effectLst/>
              </a:rPr>
              <a:t>day</a:t>
            </a:r>
            <a:r>
              <a:rPr lang="es-ES" sz="1680" b="0" i="0" u="none" strike="noStrike" baseline="0" dirty="0" smtClean="0">
                <a:effectLst/>
              </a:rPr>
              <a:t> (Age</a:t>
            </a:r>
            <a:r>
              <a:rPr lang="es-ES_tradnl" dirty="0" smtClean="0"/>
              <a:t>)</a:t>
            </a:r>
            <a:endParaRPr lang="es-ES_tradnl" dirty="0"/>
          </a:p>
        </c:rich>
      </c:tx>
      <c:layout>
        <c:manualLayout>
          <c:xMode val="edge"/>
          <c:yMode val="edge"/>
          <c:x val="0.18000918635170601"/>
          <c:y val="8.91947722709208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111111111111101E-2"/>
          <c:y val="0.28738055119040001"/>
          <c:w val="0.92777777777777803"/>
          <c:h val="0.4739794612825750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Hoja5!$F$86:$I$86</c:f>
              <c:strCache>
                <c:ptCount val="4"/>
                <c:pt idx="0">
                  <c:v>9 a 10</c:v>
                </c:pt>
                <c:pt idx="1">
                  <c:v>11 a 13</c:v>
                </c:pt>
                <c:pt idx="2">
                  <c:v>14 a 17</c:v>
                </c:pt>
                <c:pt idx="3">
                  <c:v>Total</c:v>
                </c:pt>
              </c:strCache>
            </c:strRef>
          </c:cat>
          <c:val>
            <c:numRef>
              <c:f>Hoja5!$F$87:$I$87</c:f>
              <c:numCache>
                <c:formatCode>0.00%</c:formatCode>
                <c:ptCount val="4"/>
                <c:pt idx="0">
                  <c:v>0.26700000000000002</c:v>
                </c:pt>
                <c:pt idx="1">
                  <c:v>0.45600000000000002</c:v>
                </c:pt>
                <c:pt idx="2">
                  <c:v>0.65</c:v>
                </c:pt>
                <c:pt idx="3">
                  <c:v>0.503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46877504"/>
        <c:axId val="-46881312"/>
      </c:barChart>
      <c:catAx>
        <c:axId val="-46877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46881312"/>
        <c:crosses val="autoZero"/>
        <c:auto val="1"/>
        <c:lblAlgn val="ctr"/>
        <c:lblOffset val="100"/>
        <c:noMultiLvlLbl val="0"/>
      </c:catAx>
      <c:valAx>
        <c:axId val="-4688131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-4687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680" b="0" i="0" u="none" strike="noStrike" kern="1200" baseline="0" dirty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ES" sz="1680" b="0" i="0" u="none" strike="noStrike" kern="1200" baseline="0" dirty="0" err="1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Everyday</a:t>
            </a:r>
            <a:r>
              <a:rPr lang="es-ES" sz="1680" b="0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680" b="0" i="0" u="none" strike="noStrike" kern="1200" baseline="0" dirty="0" err="1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es-ES" sz="1680" b="0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 times a </a:t>
            </a:r>
            <a:r>
              <a:rPr lang="es-ES" sz="1680" b="0" i="0" u="none" strike="noStrike" kern="1200" baseline="0" dirty="0" err="1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es-ES" sz="1680" b="0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 (Gender</a:t>
            </a:r>
            <a:r>
              <a:rPr lang="es-ES_tradnl" sz="1680" b="0" i="0" u="none" strike="noStrike" kern="1200" baseline="0" dirty="0" smtClean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680" b="0" i="0" u="none" strike="noStrike" kern="1200" baseline="0" dirty="0">
              <a:solidFill>
                <a:prstClr val="black"/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1081824146981601"/>
          <c:y val="5.260409144153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111111111111101E-2"/>
          <c:y val="0.29574122574101103"/>
          <c:w val="0.92777777777777803"/>
          <c:h val="0.463167842224199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Hoja5!$G$116:$I$116</c:f>
              <c:strCache>
                <c:ptCount val="3"/>
                <c:pt idx="0">
                  <c:v>Hombre</c:v>
                </c:pt>
                <c:pt idx="1">
                  <c:v>Mujer</c:v>
                </c:pt>
                <c:pt idx="2">
                  <c:v>Total</c:v>
                </c:pt>
              </c:strCache>
            </c:strRef>
          </c:cat>
          <c:val>
            <c:numRef>
              <c:f>Hoja5!$G$117:$I$117</c:f>
              <c:numCache>
                <c:formatCode>0.0%</c:formatCode>
                <c:ptCount val="3"/>
                <c:pt idx="0">
                  <c:v>0.47199999999999998</c:v>
                </c:pt>
                <c:pt idx="1">
                  <c:v>0.53500000000000003</c:v>
                </c:pt>
                <c:pt idx="2">
                  <c:v>0.503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46878048"/>
        <c:axId val="-46873696"/>
      </c:barChart>
      <c:catAx>
        <c:axId val="-46878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46873696"/>
        <c:crosses val="autoZero"/>
        <c:auto val="1"/>
        <c:lblAlgn val="ctr"/>
        <c:lblOffset val="100"/>
        <c:noMultiLvlLbl val="0"/>
      </c:catAx>
      <c:valAx>
        <c:axId val="-468736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4687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766191779605"/>
          <c:y val="0.119471278686375"/>
          <c:w val="0.65667860804674205"/>
          <c:h val="0.82679390669563002"/>
        </c:manualLayout>
      </c:layout>
      <c:pieChart>
        <c:varyColors val="1"/>
        <c:ser>
          <c:idx val="0"/>
          <c:order val="0"/>
          <c:dLbls>
            <c:delete val="1"/>
          </c:dLbls>
          <c:cat>
            <c:strRef>
              <c:f>Hoja5!$C$17:$C$21</c:f>
              <c:strCache>
                <c:ptCount val="5"/>
                <c:pt idx="0">
                  <c:v>Casi nunca</c:v>
                </c:pt>
                <c:pt idx="1">
                  <c:v>Al menos una vez al mes</c:v>
                </c:pt>
                <c:pt idx="2">
                  <c:v>Al menos una vez a la semana</c:v>
                </c:pt>
                <c:pt idx="3">
                  <c:v>Todos o casi todos los días</c:v>
                </c:pt>
                <c:pt idx="4">
                  <c:v>Todos los días, varias veces al día</c:v>
                </c:pt>
              </c:strCache>
            </c:strRef>
          </c:cat>
          <c:val>
            <c:numRef>
              <c:f>Hoja5!$D$17:$D$21</c:f>
              <c:numCache>
                <c:formatCode>General</c:formatCode>
                <c:ptCount val="5"/>
                <c:pt idx="0">
                  <c:v>4.3</c:v>
                </c:pt>
                <c:pt idx="1">
                  <c:v>1.4</c:v>
                </c:pt>
                <c:pt idx="2">
                  <c:v>5.9</c:v>
                </c:pt>
                <c:pt idx="3">
                  <c:v>38</c:v>
                </c:pt>
                <c:pt idx="4">
                  <c:v>50.3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0.30245</cdr:x>
      <cdr:y>0.02617</cdr:y>
    </cdr:from>
    <cdr:to>
      <cdr:x>0.58405</cdr:x>
      <cdr:y>0.11684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6215" y="82863"/>
          <a:ext cx="1095154" cy="28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900" dirty="0" err="1" smtClean="0"/>
            <a:t>Almost</a:t>
          </a:r>
          <a:r>
            <a:rPr lang="es-ES" sz="900" dirty="0" smtClean="0"/>
            <a:t> </a:t>
          </a:r>
          <a:r>
            <a:rPr lang="es-ES" sz="900" dirty="0" err="1" smtClean="0"/>
            <a:t>never</a:t>
          </a:r>
          <a:r>
            <a:rPr lang="es-ES" sz="900" dirty="0" smtClean="0"/>
            <a:t> (4,3)</a:t>
          </a:r>
          <a:endParaRPr lang="en-US" sz="900" dirty="0"/>
        </a:p>
      </cdr:txBody>
    </cdr:sp>
  </cdr:relSizeAnchor>
  <cdr:relSizeAnchor xmlns:cdr="http://schemas.openxmlformats.org/drawingml/2006/chartDrawing">
    <cdr:from>
      <cdr:x>0.57289</cdr:x>
      <cdr:y>0</cdr:y>
    </cdr:from>
    <cdr:to>
      <cdr:x>0.77855</cdr:x>
      <cdr:y>0.1485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27953" y="0"/>
          <a:ext cx="799805" cy="470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900" dirty="0" smtClean="0"/>
            <a:t>At </a:t>
          </a:r>
          <a:r>
            <a:rPr lang="es-ES" sz="900" dirty="0" err="1" smtClean="0"/>
            <a:t>least</a:t>
          </a:r>
          <a:r>
            <a:rPr lang="es-ES" sz="900" dirty="0" smtClean="0"/>
            <a:t> once </a:t>
          </a:r>
        </a:p>
        <a:p xmlns:a="http://schemas.openxmlformats.org/drawingml/2006/main">
          <a:r>
            <a:rPr lang="es-ES" sz="900" dirty="0" smtClean="0"/>
            <a:t>a </a:t>
          </a:r>
          <a:r>
            <a:rPr lang="es-ES" sz="900" dirty="0" err="1" smtClean="0"/>
            <a:t>month</a:t>
          </a:r>
          <a:r>
            <a:rPr lang="es-ES" sz="900" dirty="0" smtClean="0"/>
            <a:t> (1,4)</a:t>
          </a:r>
          <a:endParaRPr lang="en-US" sz="900" dirty="0"/>
        </a:p>
      </cdr:txBody>
    </cdr:sp>
  </cdr:relSizeAnchor>
  <cdr:relSizeAnchor xmlns:cdr="http://schemas.openxmlformats.org/drawingml/2006/chartDrawing">
    <cdr:from>
      <cdr:x>0.71844</cdr:x>
      <cdr:y>0.09238</cdr:y>
    </cdr:from>
    <cdr:to>
      <cdr:x>0.9241</cdr:x>
      <cdr:y>0.24088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94000" y="292488"/>
          <a:ext cx="799805" cy="470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900" dirty="0" smtClean="0"/>
            <a:t>At </a:t>
          </a:r>
          <a:r>
            <a:rPr lang="es-ES" sz="900" dirty="0" err="1" smtClean="0"/>
            <a:t>least</a:t>
          </a:r>
          <a:r>
            <a:rPr lang="es-ES" sz="900" dirty="0" smtClean="0"/>
            <a:t> once </a:t>
          </a:r>
        </a:p>
        <a:p xmlns:a="http://schemas.openxmlformats.org/drawingml/2006/main">
          <a:r>
            <a:rPr lang="es-ES" sz="900" dirty="0" smtClean="0"/>
            <a:t>a </a:t>
          </a:r>
          <a:r>
            <a:rPr lang="es-ES" sz="900" dirty="0" err="1" smtClean="0"/>
            <a:t>week</a:t>
          </a:r>
          <a:r>
            <a:rPr lang="es-ES" sz="900" dirty="0" smtClean="0"/>
            <a:t> (5,9)</a:t>
          </a:r>
          <a:endParaRPr lang="en-US" sz="900" dirty="0"/>
        </a:p>
      </cdr:txBody>
    </cdr:sp>
  </cdr:relSizeAnchor>
  <cdr:relSizeAnchor xmlns:cdr="http://schemas.openxmlformats.org/drawingml/2006/chartDrawing">
    <cdr:from>
      <cdr:x>0.6303</cdr:x>
      <cdr:y>0.5</cdr:y>
    </cdr:from>
    <cdr:to>
      <cdr:x>0.83596</cdr:x>
      <cdr:y>0.6485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451236" y="1583131"/>
          <a:ext cx="799805" cy="470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900" dirty="0" err="1" smtClean="0"/>
            <a:t>Everyday</a:t>
          </a:r>
          <a:r>
            <a:rPr lang="es-ES" sz="900" dirty="0" smtClean="0"/>
            <a:t> or</a:t>
          </a:r>
        </a:p>
        <a:p xmlns:a="http://schemas.openxmlformats.org/drawingml/2006/main">
          <a:r>
            <a:rPr lang="es-ES" sz="900" dirty="0" err="1"/>
            <a:t>a</a:t>
          </a:r>
          <a:r>
            <a:rPr lang="es-ES" sz="900" dirty="0" err="1" smtClean="0"/>
            <a:t>lmost</a:t>
          </a:r>
          <a:r>
            <a:rPr lang="es-ES" sz="900" dirty="0" smtClean="0"/>
            <a:t> </a:t>
          </a:r>
        </a:p>
        <a:p xmlns:a="http://schemas.openxmlformats.org/drawingml/2006/main">
          <a:r>
            <a:rPr lang="es-ES" sz="900" dirty="0" err="1" smtClean="0"/>
            <a:t>everyday</a:t>
          </a:r>
          <a:r>
            <a:rPr lang="es-ES" sz="900" dirty="0" smtClean="0"/>
            <a:t> (38)</a:t>
          </a:r>
        </a:p>
      </cdr:txBody>
    </cdr:sp>
  </cdr:relSizeAnchor>
  <cdr:relSizeAnchor xmlns:cdr="http://schemas.openxmlformats.org/drawingml/2006/chartDrawing">
    <cdr:from>
      <cdr:x>0.2202</cdr:x>
      <cdr:y>0.45717</cdr:y>
    </cdr:from>
    <cdr:to>
      <cdr:x>0.42586</cdr:x>
      <cdr:y>0.60567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56353" y="1447512"/>
          <a:ext cx="799805" cy="470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900" dirty="0" err="1" smtClean="0"/>
            <a:t>Everyday</a:t>
          </a:r>
          <a:r>
            <a:rPr lang="es-ES" sz="900" dirty="0" smtClean="0"/>
            <a:t> </a:t>
          </a:r>
          <a:endParaRPr lang="es-ES" sz="900" dirty="0"/>
        </a:p>
        <a:p xmlns:a="http://schemas.openxmlformats.org/drawingml/2006/main">
          <a:r>
            <a:rPr lang="es-ES" sz="900" dirty="0" err="1" smtClean="0"/>
            <a:t>several</a:t>
          </a:r>
          <a:r>
            <a:rPr lang="es-ES" sz="900" dirty="0" smtClean="0"/>
            <a:t> times </a:t>
          </a:r>
        </a:p>
        <a:p xmlns:a="http://schemas.openxmlformats.org/drawingml/2006/main">
          <a:r>
            <a:rPr lang="es-ES" sz="900" dirty="0" smtClean="0"/>
            <a:t>a </a:t>
          </a:r>
          <a:r>
            <a:rPr lang="es-ES" sz="900" dirty="0" err="1" smtClean="0"/>
            <a:t>day</a:t>
          </a:r>
          <a:r>
            <a:rPr lang="es-ES" sz="900" dirty="0" smtClean="0"/>
            <a:t> (50,3)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288CC-300F-9746-9470-D2539ED528F4}" type="datetimeFigureOut">
              <a:rPr lang="es-ES" smtClean="0"/>
              <a:t>10/04/2017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01686-8567-AD47-AE33-2972DADE0A0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422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73CC-FE5F-9F4F-B121-2A7AAA04FFB9}" type="datetimeFigureOut">
              <a:rPr lang="es-ES" smtClean="0"/>
              <a:t>10/04/2017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465E1-A5FD-E24A-B972-035D760D8D5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752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65E1-A5FD-E24A-B972-035D760D8D5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31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833B-FB7D-1E4B-8324-21D5AB4C4A8D}" type="datetime1">
              <a:rPr lang="es-CL" smtClean="0"/>
              <a:t>10-04-2017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2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8FAC-5C9B-694D-969B-A7FCA8161950}" type="datetime1">
              <a:rPr lang="es-CL" smtClean="0"/>
              <a:t>10-04-2017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31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A4F07-FFFD-3148-839B-089ABB0569AB}" type="datetime1">
              <a:rPr lang="es-CL" smtClean="0"/>
              <a:t>10-04-2017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16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1635-F3CF-094E-9079-6615C9435D7F}" type="datetime1">
              <a:rPr lang="es-CL" smtClean="0"/>
              <a:t>10-04-2017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71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9E67-2DD2-D348-A171-3EAF26BEF2F6}" type="datetime1">
              <a:rPr lang="es-CL" smtClean="0"/>
              <a:t>10-04-2017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95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A076-3A68-8C47-B40E-E9CF6E14CE33}" type="datetime1">
              <a:rPr lang="es-CL" smtClean="0"/>
              <a:t>10-04-2017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63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5DCE-6BB9-CA4D-8D7D-37D07D23B46E}" type="datetime1">
              <a:rPr lang="es-CL" smtClean="0"/>
              <a:t>10-04-2017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36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51D8-E8B3-354F-93E4-149A179E8DC6}" type="datetime1">
              <a:rPr lang="es-CL" smtClean="0"/>
              <a:t>10-04-2017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9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4E5-6493-0B4F-B7C0-67E1D7FD8159}" type="datetime1">
              <a:rPr lang="es-CL" smtClean="0"/>
              <a:t>10-04-2017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43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C0EA-8B3A-AB48-9E90-655F44FDB962}" type="datetime1">
              <a:rPr lang="es-CL" smtClean="0"/>
              <a:t>10-04-2017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93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05DB-AA5A-5B4E-B223-B6B8464D18F9}" type="datetime1">
              <a:rPr lang="es-CL" smtClean="0"/>
              <a:t>10-04-2017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35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190B-C2E7-E84D-8B37-651A1A57117E}" type="datetime1">
              <a:rPr lang="es-CL" smtClean="0"/>
              <a:t>10-04-2017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4C12-4765-0641-AFEE-8D94456B84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94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217074"/>
            <a:ext cx="9144000" cy="1087095"/>
          </a:xfrm>
          <a:solidFill>
            <a:srgbClr val="4F81BD"/>
          </a:solidFill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bg1"/>
                </a:solidFill>
                <a:ea typeface="ＭＳ 明朝"/>
                <a:cs typeface="Calibri"/>
              </a:rPr>
              <a:t>Study of the uses, opportunities and risks in the use of ICT by children and teenagers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289044"/>
          </a:xfrm>
          <a:solidFill>
            <a:schemeClr val="bg1">
              <a:lumMod val="75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es-ES" sz="2800" dirty="0" smtClean="0"/>
          </a:p>
          <a:p>
            <a:r>
              <a:rPr lang="es-ES" sz="3300" dirty="0" smtClean="0">
                <a:solidFill>
                  <a:srgbClr val="000000"/>
                </a:solidFill>
              </a:rPr>
              <a:t>Research </a:t>
            </a:r>
            <a:r>
              <a:rPr lang="es-ES" sz="3300" dirty="0" err="1" smtClean="0">
                <a:solidFill>
                  <a:srgbClr val="000000"/>
                </a:solidFill>
              </a:rPr>
              <a:t>Team</a:t>
            </a:r>
            <a:r>
              <a:rPr lang="es-ES" sz="3300" dirty="0" smtClean="0">
                <a:solidFill>
                  <a:srgbClr val="000000"/>
                </a:solidFill>
              </a:rPr>
              <a:t>:</a:t>
            </a:r>
          </a:p>
          <a:p>
            <a:endParaRPr lang="es-ES" sz="3300" dirty="0" smtClean="0">
              <a:solidFill>
                <a:srgbClr val="000000"/>
              </a:solidFill>
            </a:endParaRPr>
          </a:p>
          <a:p>
            <a:r>
              <a:rPr lang="es-ES" sz="2900" dirty="0" smtClean="0">
                <a:solidFill>
                  <a:srgbClr val="000000"/>
                </a:solidFill>
              </a:rPr>
              <a:t>Patricio Cabello (coordinador)</a:t>
            </a:r>
          </a:p>
          <a:p>
            <a:r>
              <a:rPr lang="es-ES" sz="2900" dirty="0" smtClean="0">
                <a:solidFill>
                  <a:srgbClr val="000000"/>
                </a:solidFill>
              </a:rPr>
              <a:t>Magdalena Claro</a:t>
            </a:r>
          </a:p>
          <a:p>
            <a:r>
              <a:rPr lang="es-ES" sz="2900" dirty="0" smtClean="0">
                <a:solidFill>
                  <a:schemeClr val="tx1"/>
                </a:solidFill>
              </a:rPr>
              <a:t>Daniela Lazcano</a:t>
            </a:r>
          </a:p>
          <a:p>
            <a:r>
              <a:rPr lang="es-ES" sz="2900" dirty="0" smtClean="0">
                <a:solidFill>
                  <a:schemeClr val="tx1"/>
                </a:solidFill>
              </a:rPr>
              <a:t>Lorena </a:t>
            </a:r>
            <a:r>
              <a:rPr lang="es-ES" sz="2900" dirty="0" err="1" smtClean="0">
                <a:solidFill>
                  <a:schemeClr val="tx1"/>
                </a:solidFill>
              </a:rPr>
              <a:t>Antezana</a:t>
            </a:r>
            <a:endParaRPr lang="es-ES" sz="2900" dirty="0" smtClean="0">
              <a:solidFill>
                <a:schemeClr val="tx1"/>
              </a:solidFill>
            </a:endParaRPr>
          </a:p>
          <a:p>
            <a:r>
              <a:rPr lang="es-ES" sz="2900" dirty="0" smtClean="0">
                <a:solidFill>
                  <a:schemeClr val="tx1"/>
                </a:solidFill>
              </a:rPr>
              <a:t>Tania Cabello-</a:t>
            </a:r>
            <a:r>
              <a:rPr lang="es-ES" sz="2900" dirty="0" err="1" smtClean="0">
                <a:solidFill>
                  <a:schemeClr val="tx1"/>
                </a:solidFill>
              </a:rPr>
              <a:t>Hutt</a:t>
            </a:r>
            <a:endParaRPr lang="es-ES" sz="2900" dirty="0" smtClean="0">
              <a:solidFill>
                <a:schemeClr val="tx1"/>
              </a:solidFill>
            </a:endParaRPr>
          </a:p>
          <a:p>
            <a:r>
              <a:rPr lang="es-ES" sz="2900" dirty="0" smtClean="0">
                <a:solidFill>
                  <a:schemeClr val="tx1"/>
                </a:solidFill>
              </a:rPr>
              <a:t>Luis Maldonado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354969" y="1157658"/>
            <a:ext cx="4936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Calibri"/>
              </a:rPr>
              <a:t>Kids</a:t>
            </a:r>
            <a:r>
              <a:rPr lang="es-ES_tradnl" sz="48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明朝"/>
                <a:cs typeface="Calibri"/>
              </a:rPr>
              <a:t> Online Chile</a:t>
            </a:r>
            <a:endParaRPr lang="es-E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0" y="0"/>
            <a:ext cx="9144000" cy="317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4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BFBFBF"/>
                </a:solidFill>
              </a:rPr>
              <a:t>Equipment</a:t>
            </a:r>
            <a:endParaRPr lang="es-ES" sz="3600" b="1" dirty="0">
              <a:solidFill>
                <a:srgbClr val="BFBFB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4673" y="1417639"/>
            <a:ext cx="3885641" cy="51170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Houses pretty connected (higher to the SUBTEL measurement, 2016 =70%)</a:t>
            </a:r>
          </a:p>
          <a:p>
            <a:pPr lvl="1"/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76% of the houses connected to the Internet</a:t>
            </a:r>
          </a:p>
          <a:p>
            <a:pPr lvl="1"/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Significant Differences by SEG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694561"/>
              </p:ext>
            </p:extLst>
          </p:nvPr>
        </p:nvGraphicFramePr>
        <p:xfrm>
          <a:off x="4817537" y="2077706"/>
          <a:ext cx="3896180" cy="139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036812389"/>
              </p:ext>
            </p:extLst>
          </p:nvPr>
        </p:nvGraphicFramePr>
        <p:xfrm>
          <a:off x="4817537" y="3932738"/>
          <a:ext cx="4105783" cy="137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4672949" y="1417638"/>
            <a:ext cx="4250372" cy="48161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10</a:t>
            </a:fld>
            <a:endParaRPr lang="es-ES"/>
          </a:p>
        </p:txBody>
      </p:sp>
      <p:sp>
        <p:nvSpPr>
          <p:cNvPr id="10" name="CuadroTexto 7"/>
          <p:cNvSpPr txBox="1"/>
          <p:nvPr/>
        </p:nvSpPr>
        <p:spPr>
          <a:xfrm>
            <a:off x="5236120" y="1592116"/>
            <a:ext cx="354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Conectivity</a:t>
            </a:r>
            <a:r>
              <a:rPr lang="en-US" dirty="0" smtClean="0"/>
              <a:t> Differences</a:t>
            </a:r>
            <a:endParaRPr lang="en-US" dirty="0"/>
          </a:p>
        </p:txBody>
      </p:sp>
      <p:sp>
        <p:nvSpPr>
          <p:cNvPr id="12" name="CuadroTexto 6"/>
          <p:cNvSpPr txBox="1"/>
          <p:nvPr/>
        </p:nvSpPr>
        <p:spPr>
          <a:xfrm>
            <a:off x="4690874" y="5931190"/>
            <a:ext cx="390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Base: Children and </a:t>
            </a:r>
            <a:r>
              <a:rPr lang="es-ES" sz="1200" dirty="0" err="1" smtClean="0"/>
              <a:t>teenagers</a:t>
            </a:r>
            <a:r>
              <a:rPr lang="es-ES" sz="1200" dirty="0" smtClean="0"/>
              <a:t> </a:t>
            </a:r>
            <a:r>
              <a:rPr lang="es-ES" sz="1200" dirty="0" err="1" smtClean="0"/>
              <a:t>users</a:t>
            </a:r>
            <a:r>
              <a:rPr lang="es-ES" sz="1200" dirty="0" smtClean="0"/>
              <a:t> of the Internet (n=1000)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5617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4672948" y="1417638"/>
            <a:ext cx="4377037" cy="53869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4381" y="274638"/>
            <a:ext cx="7113180" cy="1143000"/>
          </a:xfrm>
        </p:spPr>
        <p:txBody>
          <a:bodyPr>
            <a:noAutofit/>
          </a:bodyPr>
          <a:lstStyle/>
          <a:p>
            <a:pPr algn="r"/>
            <a:r>
              <a:rPr lang="en-US" sz="3600" b="1" dirty="0">
                <a:solidFill>
                  <a:srgbClr val="BFBFBF"/>
                </a:solidFill>
              </a:rPr>
              <a:t>Intensity in the </a:t>
            </a:r>
            <a:r>
              <a:rPr lang="en-US" sz="3600" b="1" dirty="0" smtClean="0">
                <a:solidFill>
                  <a:srgbClr val="BFBFBF"/>
                </a:solidFill>
              </a:rPr>
              <a:t>use </a:t>
            </a:r>
            <a:r>
              <a:rPr lang="en-US" sz="3600" b="1" dirty="0">
                <a:solidFill>
                  <a:srgbClr val="BFBFBF"/>
                </a:solidFill>
              </a:rPr>
              <a:t>of the Internet</a:t>
            </a:r>
            <a:endParaRPr lang="es-ES" sz="3600" b="1" dirty="0">
              <a:solidFill>
                <a:srgbClr val="BFBFB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84752" y="1453637"/>
            <a:ext cx="4246137" cy="477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How frequently do you use the Internet?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184752" y="5184291"/>
            <a:ext cx="4387248" cy="156716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Significant differences by SEG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Frequency grows with age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Girls report a more frequent use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203215"/>
              </p:ext>
            </p:extLst>
          </p:nvPr>
        </p:nvGraphicFramePr>
        <p:xfrm>
          <a:off x="4572000" y="1969221"/>
          <a:ext cx="4572000" cy="158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530925"/>
              </p:ext>
            </p:extLst>
          </p:nvPr>
        </p:nvGraphicFramePr>
        <p:xfrm>
          <a:off x="4572000" y="3417354"/>
          <a:ext cx="4572000" cy="141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334860"/>
              </p:ext>
            </p:extLst>
          </p:nvPr>
        </p:nvGraphicFramePr>
        <p:xfrm>
          <a:off x="4572000" y="4832964"/>
          <a:ext cx="4572000" cy="146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672948" y="1464270"/>
            <a:ext cx="437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Differences</a:t>
            </a:r>
            <a:r>
              <a:rPr lang="es-ES" dirty="0" smtClean="0"/>
              <a:t> in the </a:t>
            </a:r>
            <a:r>
              <a:rPr lang="es-ES" dirty="0" err="1" smtClean="0"/>
              <a:t>intensive</a:t>
            </a:r>
            <a:r>
              <a:rPr lang="es-ES" dirty="0" smtClean="0"/>
              <a:t> use</a:t>
            </a:r>
            <a:endParaRPr lang="es-ES" dirty="0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11</a:t>
            </a:fld>
            <a:endParaRPr lang="es-ES" dirty="0"/>
          </a:p>
        </p:txBody>
      </p:sp>
      <p:graphicFrame>
        <p:nvGraphicFramePr>
          <p:cNvPr id="1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363239"/>
              </p:ext>
            </p:extLst>
          </p:nvPr>
        </p:nvGraphicFramePr>
        <p:xfrm>
          <a:off x="184752" y="1969842"/>
          <a:ext cx="3888995" cy="316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25719" y="4529572"/>
            <a:ext cx="76269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300" dirty="0" smtClean="0"/>
              <a:t>9 to 10</a:t>
            </a:r>
            <a:endParaRPr lang="en-US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5954237" y="4555965"/>
            <a:ext cx="78042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300" dirty="0" smtClean="0"/>
              <a:t>11 to 13</a:t>
            </a:r>
            <a:endParaRPr lang="en-US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7052860" y="4540477"/>
            <a:ext cx="76978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300" dirty="0" smtClean="0"/>
              <a:t>14 to 17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5046852" y="6020185"/>
            <a:ext cx="7697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/>
              <a:t>Men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6572" y="6032099"/>
            <a:ext cx="7697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/>
              <a:t>Women</a:t>
            </a:r>
            <a:endParaRPr lang="en-US" sz="1400" dirty="0"/>
          </a:p>
        </p:txBody>
      </p:sp>
      <p:sp>
        <p:nvSpPr>
          <p:cNvPr id="20" name="CuadroTexto 6"/>
          <p:cNvSpPr txBox="1"/>
          <p:nvPr/>
        </p:nvSpPr>
        <p:spPr>
          <a:xfrm>
            <a:off x="4690874" y="6534661"/>
            <a:ext cx="390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Base: Children and </a:t>
            </a:r>
            <a:r>
              <a:rPr lang="es-ES" sz="1200" dirty="0" err="1" smtClean="0"/>
              <a:t>teenagers</a:t>
            </a:r>
            <a:r>
              <a:rPr lang="es-ES" sz="1200" dirty="0" smtClean="0"/>
              <a:t> </a:t>
            </a:r>
            <a:r>
              <a:rPr lang="es-ES" sz="1200" dirty="0" err="1" smtClean="0"/>
              <a:t>users</a:t>
            </a:r>
            <a:r>
              <a:rPr lang="es-ES" sz="1200" dirty="0" smtClean="0"/>
              <a:t> of the Internet (n=1000)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1773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6073" y="1466507"/>
            <a:ext cx="8358094" cy="2434696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Monday to Friday: 32% uses half an hour or less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Weekends: 50% uses 5 or more hours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Mean Monday to Friday: 2.3 hours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Mean Weekends: 4.29 hours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Mean Total Week: 19.9 hours</a:t>
            </a:r>
          </a:p>
          <a:p>
            <a:pPr marL="0" lvl="1" indent="0">
              <a:buNone/>
            </a:pP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s-ES" sz="18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2157694" y="636593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40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12</a:t>
            </a:fld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272424" y="274638"/>
            <a:ext cx="6414375" cy="1143000"/>
          </a:xfrm>
        </p:spPr>
        <p:txBody>
          <a:bodyPr>
            <a:noAutofit/>
          </a:bodyPr>
          <a:lstStyle/>
          <a:p>
            <a:pPr algn="r"/>
            <a:r>
              <a:rPr lang="es-ES" sz="3600" b="1" dirty="0">
                <a:solidFill>
                  <a:srgbClr val="BFBFBF"/>
                </a:solidFill>
              </a:rPr>
              <a:t>Time </a:t>
            </a:r>
            <a:r>
              <a:rPr lang="en-US" sz="3600" b="1" dirty="0">
                <a:solidFill>
                  <a:srgbClr val="BFBFBF"/>
                </a:solidFill>
              </a:rPr>
              <a:t>spent</a:t>
            </a:r>
            <a:r>
              <a:rPr lang="es-ES" sz="3600" b="1" dirty="0">
                <a:solidFill>
                  <a:srgbClr val="BFBFBF"/>
                </a:solidFill>
              </a:rPr>
              <a:t> on the Internet</a:t>
            </a:r>
          </a:p>
        </p:txBody>
      </p:sp>
      <p:graphicFrame>
        <p:nvGraphicFramePr>
          <p:cNvPr id="12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431767"/>
              </p:ext>
            </p:extLst>
          </p:nvPr>
        </p:nvGraphicFramePr>
        <p:xfrm>
          <a:off x="1374603" y="3590590"/>
          <a:ext cx="6632541" cy="247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0455" y="5263118"/>
            <a:ext cx="10100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Half</a:t>
            </a:r>
            <a:r>
              <a:rPr lang="es-ES" sz="1200" dirty="0" smtClean="0"/>
              <a:t> </a:t>
            </a:r>
            <a:r>
              <a:rPr lang="es-ES" sz="1200" dirty="0" err="1" smtClean="0"/>
              <a:t>an</a:t>
            </a:r>
            <a:r>
              <a:rPr lang="es-ES" sz="1200" dirty="0" smtClean="0"/>
              <a:t> </a:t>
            </a:r>
            <a:r>
              <a:rPr lang="es-ES" sz="1200" dirty="0" err="1" smtClean="0"/>
              <a:t>hour</a:t>
            </a:r>
            <a:r>
              <a:rPr lang="es-ES" sz="1200" dirty="0" smtClean="0"/>
              <a:t> or </a:t>
            </a:r>
            <a:r>
              <a:rPr lang="es-ES" sz="1200" dirty="0" err="1" smtClean="0"/>
              <a:t>less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1914" y="5281019"/>
            <a:ext cx="6769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 </a:t>
            </a:r>
            <a:r>
              <a:rPr lang="es-ES" sz="1200" dirty="0" err="1" smtClean="0"/>
              <a:t>hours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108854" y="5278107"/>
            <a:ext cx="7826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3</a:t>
            </a:r>
            <a:r>
              <a:rPr lang="es-ES" sz="1200" dirty="0" smtClean="0"/>
              <a:t> to 4 </a:t>
            </a:r>
            <a:r>
              <a:rPr lang="es-ES" sz="1200" dirty="0" err="1" smtClean="0"/>
              <a:t>hours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73532" y="5274020"/>
            <a:ext cx="9067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5 or more </a:t>
            </a:r>
            <a:r>
              <a:rPr lang="es-ES" sz="1200" dirty="0" err="1" smtClean="0"/>
              <a:t>hours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98496" y="5312282"/>
            <a:ext cx="10100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Half</a:t>
            </a:r>
            <a:r>
              <a:rPr lang="es-ES" sz="1200" dirty="0" smtClean="0"/>
              <a:t> </a:t>
            </a:r>
            <a:r>
              <a:rPr lang="es-ES" sz="1200" dirty="0" err="1" smtClean="0"/>
              <a:t>an</a:t>
            </a:r>
            <a:r>
              <a:rPr lang="es-ES" sz="1200" dirty="0" smtClean="0"/>
              <a:t> </a:t>
            </a:r>
            <a:r>
              <a:rPr lang="es-ES" sz="1200" dirty="0" err="1" smtClean="0"/>
              <a:t>hour</a:t>
            </a:r>
            <a:r>
              <a:rPr lang="es-ES" sz="1200" dirty="0" smtClean="0"/>
              <a:t> or </a:t>
            </a:r>
            <a:r>
              <a:rPr lang="es-ES" sz="1200" dirty="0" err="1" smtClean="0"/>
              <a:t>less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609955" y="5330183"/>
            <a:ext cx="6769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 </a:t>
            </a:r>
            <a:r>
              <a:rPr lang="es-ES" sz="1200" dirty="0" err="1" smtClean="0"/>
              <a:t>hours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286895" y="5327271"/>
            <a:ext cx="7826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3</a:t>
            </a:r>
            <a:r>
              <a:rPr lang="es-ES" sz="1200" dirty="0" smtClean="0"/>
              <a:t> to 4 </a:t>
            </a:r>
            <a:r>
              <a:rPr lang="es-ES" sz="1200" dirty="0" err="1" smtClean="0"/>
              <a:t>hours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951573" y="5323184"/>
            <a:ext cx="9067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5 or more </a:t>
            </a:r>
            <a:r>
              <a:rPr lang="es-ES" sz="1200" dirty="0" err="1" smtClean="0"/>
              <a:t>hours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357488" y="5792483"/>
            <a:ext cx="14359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Monday</a:t>
            </a:r>
            <a:r>
              <a:rPr lang="es-ES" sz="1200" dirty="0" smtClean="0"/>
              <a:t> to Friday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781847" y="5792483"/>
            <a:ext cx="10100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Weekends</a:t>
            </a:r>
            <a:endParaRPr lang="en-US" sz="1200" dirty="0"/>
          </a:p>
        </p:txBody>
      </p:sp>
      <p:sp>
        <p:nvSpPr>
          <p:cNvPr id="23" name="CuadroTexto 6"/>
          <p:cNvSpPr txBox="1"/>
          <p:nvPr/>
        </p:nvSpPr>
        <p:spPr>
          <a:xfrm>
            <a:off x="4690874" y="6534661"/>
            <a:ext cx="390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Base: Children and </a:t>
            </a:r>
            <a:r>
              <a:rPr lang="es-ES" sz="1200" dirty="0" err="1" smtClean="0"/>
              <a:t>teenagers</a:t>
            </a:r>
            <a:r>
              <a:rPr lang="es-ES" sz="1200" dirty="0" smtClean="0"/>
              <a:t> </a:t>
            </a:r>
            <a:r>
              <a:rPr lang="es-ES" sz="1200" dirty="0" err="1" smtClean="0"/>
              <a:t>users</a:t>
            </a:r>
            <a:r>
              <a:rPr lang="es-ES" sz="1200" dirty="0" smtClean="0"/>
              <a:t> of the Internet (n=1000)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6317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956" y="2423755"/>
            <a:ext cx="3022718" cy="2636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1F497D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older, the more frequent the use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083633"/>
              </p:ext>
            </p:extLst>
          </p:nvPr>
        </p:nvGraphicFramePr>
        <p:xfrm>
          <a:off x="3269674" y="1868195"/>
          <a:ext cx="5874326" cy="275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0469" y="6343803"/>
            <a:ext cx="2133600" cy="365125"/>
          </a:xfrm>
        </p:spPr>
        <p:txBody>
          <a:bodyPr/>
          <a:lstStyle/>
          <a:p>
            <a:fld id="{A12B4C12-4765-0641-AFEE-8D94456B84F8}" type="slidenum">
              <a:rPr lang="es-ES" smtClean="0"/>
              <a:t>13</a:t>
            </a:fld>
            <a:endParaRPr lang="es-ES"/>
          </a:p>
        </p:txBody>
      </p:sp>
      <p:sp>
        <p:nvSpPr>
          <p:cNvPr id="9" name="CuadroTexto 6"/>
          <p:cNvSpPr txBox="1"/>
          <p:nvPr/>
        </p:nvSpPr>
        <p:spPr>
          <a:xfrm>
            <a:off x="4690874" y="6534661"/>
            <a:ext cx="390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Base: Children and </a:t>
            </a:r>
            <a:r>
              <a:rPr lang="es-ES" sz="1200" dirty="0" err="1" smtClean="0"/>
              <a:t>teenagers</a:t>
            </a:r>
            <a:r>
              <a:rPr lang="es-ES" sz="1200" dirty="0" smtClean="0"/>
              <a:t> </a:t>
            </a:r>
            <a:r>
              <a:rPr lang="es-ES" sz="1200" dirty="0" err="1" smtClean="0"/>
              <a:t>users</a:t>
            </a:r>
            <a:r>
              <a:rPr lang="es-ES" sz="1200" dirty="0" smtClean="0"/>
              <a:t> of the Internet (n=1000)</a:t>
            </a:r>
            <a:endParaRPr lang="es-ES" sz="12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272424" y="274638"/>
            <a:ext cx="6414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dirty="0" smtClean="0">
                <a:solidFill>
                  <a:srgbClr val="BFBFBF"/>
                </a:solidFill>
              </a:rPr>
              <a:t>Time </a:t>
            </a:r>
            <a:r>
              <a:rPr lang="en-US" sz="3600" b="1" dirty="0" smtClean="0">
                <a:solidFill>
                  <a:srgbClr val="BFBFBF"/>
                </a:solidFill>
              </a:rPr>
              <a:t>spent</a:t>
            </a:r>
            <a:r>
              <a:rPr lang="es-ES" sz="3600" b="1" dirty="0" smtClean="0">
                <a:solidFill>
                  <a:srgbClr val="BFBFBF"/>
                </a:solidFill>
              </a:rPr>
              <a:t> on the Internet</a:t>
            </a:r>
            <a:endParaRPr lang="es-ES" sz="3600" b="1" dirty="0">
              <a:solidFill>
                <a:srgbClr val="BFBFB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6227" y="4125811"/>
            <a:ext cx="6776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9 to 10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460369" y="4092829"/>
            <a:ext cx="7804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11 to 13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355875" y="4097365"/>
            <a:ext cx="7697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14 to 17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282917" y="4092828"/>
            <a:ext cx="6776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9 to 10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182243" y="4100702"/>
            <a:ext cx="7804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11 to 13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156021" y="4112953"/>
            <a:ext cx="7697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14 to 17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132580" y="4459020"/>
            <a:ext cx="14359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Monday</a:t>
            </a:r>
            <a:r>
              <a:rPr lang="es-ES" sz="1200" dirty="0" smtClean="0"/>
              <a:t> to Friday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122868" y="4395644"/>
            <a:ext cx="10100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Weekends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47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1462" y="1850395"/>
            <a:ext cx="3218329" cy="4032880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D-E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gruops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significant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lower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mean from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Monday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to Friday</a:t>
            </a:r>
          </a:p>
          <a:p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weekends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there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are no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significant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differences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600" dirty="0">
              <a:solidFill>
                <a:srgbClr val="1F497D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911200"/>
              </p:ext>
            </p:extLst>
          </p:nvPr>
        </p:nvGraphicFramePr>
        <p:xfrm>
          <a:off x="4069038" y="2093283"/>
          <a:ext cx="4813919" cy="291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14</a:t>
            </a:fld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272424" y="274638"/>
            <a:ext cx="6414375" cy="1143000"/>
          </a:xfrm>
        </p:spPr>
        <p:txBody>
          <a:bodyPr>
            <a:noAutofit/>
          </a:bodyPr>
          <a:lstStyle/>
          <a:p>
            <a:pPr algn="r"/>
            <a:r>
              <a:rPr lang="es-ES" sz="3600" b="1" dirty="0" smtClean="0">
                <a:solidFill>
                  <a:srgbClr val="BFBFBF"/>
                </a:solidFill>
              </a:rPr>
              <a:t>Time </a:t>
            </a:r>
            <a:r>
              <a:rPr lang="es-ES" sz="3600" b="1" dirty="0" err="1" smtClean="0">
                <a:solidFill>
                  <a:srgbClr val="BFBFBF"/>
                </a:solidFill>
              </a:rPr>
              <a:t>spent</a:t>
            </a:r>
            <a:r>
              <a:rPr lang="es-ES" sz="3600" b="1" dirty="0" smtClean="0">
                <a:solidFill>
                  <a:srgbClr val="BFBFBF"/>
                </a:solidFill>
              </a:rPr>
              <a:t> on the Internet</a:t>
            </a:r>
            <a:endParaRPr lang="es-ES" sz="3600" b="1" dirty="0">
              <a:solidFill>
                <a:srgbClr val="BFBFBF"/>
              </a:solidFill>
            </a:endParaRPr>
          </a:p>
        </p:txBody>
      </p:sp>
      <p:graphicFrame>
        <p:nvGraphicFramePr>
          <p:cNvPr id="9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96821"/>
              </p:ext>
            </p:extLst>
          </p:nvPr>
        </p:nvGraphicFramePr>
        <p:xfrm>
          <a:off x="4069038" y="2093283"/>
          <a:ext cx="4813919" cy="291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19465" y="4674414"/>
            <a:ext cx="14359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Monday</a:t>
            </a:r>
            <a:r>
              <a:rPr lang="es-ES" sz="1200" dirty="0" smtClean="0"/>
              <a:t> to Friday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99117" y="4715679"/>
            <a:ext cx="11517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Weekends</a:t>
            </a:r>
            <a:endParaRPr lang="en-US" sz="1200" dirty="0"/>
          </a:p>
        </p:txBody>
      </p:sp>
      <p:sp>
        <p:nvSpPr>
          <p:cNvPr id="12" name="CuadroTexto 6"/>
          <p:cNvSpPr txBox="1"/>
          <p:nvPr/>
        </p:nvSpPr>
        <p:spPr>
          <a:xfrm>
            <a:off x="4690874" y="6534661"/>
            <a:ext cx="390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Base: Children and </a:t>
            </a:r>
            <a:r>
              <a:rPr lang="es-ES" sz="1200" dirty="0" err="1" smtClean="0"/>
              <a:t>teenagers</a:t>
            </a:r>
            <a:r>
              <a:rPr lang="es-ES" sz="1200" dirty="0" smtClean="0"/>
              <a:t> </a:t>
            </a:r>
            <a:r>
              <a:rPr lang="es-ES" sz="1200" dirty="0" err="1" smtClean="0"/>
              <a:t>users</a:t>
            </a:r>
            <a:r>
              <a:rPr lang="es-ES" sz="1200" dirty="0" smtClean="0"/>
              <a:t> of the Internet (n=1000)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2020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094" y="1962966"/>
            <a:ext cx="3017073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33,6% never accesses at school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53,2% accesses everyday, several times a day at home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906331"/>
              </p:ext>
            </p:extLst>
          </p:nvPr>
        </p:nvGraphicFramePr>
        <p:xfrm>
          <a:off x="3250167" y="1863541"/>
          <a:ext cx="5763740" cy="385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15</a:t>
            </a:fld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72424" y="274638"/>
            <a:ext cx="6414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dirty="0" smtClean="0">
                <a:solidFill>
                  <a:srgbClr val="BFBFBF"/>
                </a:solidFill>
              </a:rPr>
              <a:t>Places of Internet </a:t>
            </a:r>
            <a:r>
              <a:rPr lang="es-ES" sz="3600" b="1" dirty="0" err="1" smtClean="0">
                <a:solidFill>
                  <a:srgbClr val="BFBFBF"/>
                </a:solidFill>
              </a:rPr>
              <a:t>usage</a:t>
            </a:r>
            <a:endParaRPr lang="es-ES" sz="3600" b="1" dirty="0">
              <a:solidFill>
                <a:srgbClr val="BFBFB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6405" y="2674939"/>
            <a:ext cx="46839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900" dirty="0"/>
              <a:t>H</a:t>
            </a:r>
            <a:r>
              <a:rPr lang="es-ES" sz="900" dirty="0" smtClean="0"/>
              <a:t>ome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6257875" y="2677309"/>
            <a:ext cx="49564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900" dirty="0" smtClean="0"/>
              <a:t>School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3809998" y="4596764"/>
            <a:ext cx="76200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dirty="0" err="1" smtClean="0"/>
              <a:t>Never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4461161" y="4595431"/>
            <a:ext cx="66897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dirty="0" err="1" smtClean="0"/>
              <a:t>Almost</a:t>
            </a:r>
            <a:r>
              <a:rPr lang="es-ES" sz="1050" dirty="0" smtClean="0"/>
              <a:t> </a:t>
            </a:r>
            <a:r>
              <a:rPr lang="es-ES" sz="1050" dirty="0" err="1"/>
              <a:t>n</a:t>
            </a:r>
            <a:r>
              <a:rPr lang="es-ES" sz="1050" dirty="0" err="1" smtClean="0"/>
              <a:t>ever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5140" y="4596764"/>
            <a:ext cx="804212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At </a:t>
            </a:r>
            <a:r>
              <a:rPr lang="es-ES" sz="1050" dirty="0" err="1" smtClean="0"/>
              <a:t>least</a:t>
            </a:r>
            <a:r>
              <a:rPr lang="es-ES" sz="1050" dirty="0" smtClean="0"/>
              <a:t> once a </a:t>
            </a:r>
            <a:r>
              <a:rPr lang="es-ES" sz="1050" dirty="0" err="1" smtClean="0"/>
              <a:t>month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5981852" y="4595431"/>
            <a:ext cx="842922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At </a:t>
            </a:r>
            <a:r>
              <a:rPr lang="es-ES" sz="1050" dirty="0" err="1" smtClean="0"/>
              <a:t>least</a:t>
            </a:r>
            <a:r>
              <a:rPr lang="es-ES" sz="1050" dirty="0" smtClean="0"/>
              <a:t> once a </a:t>
            </a:r>
            <a:r>
              <a:rPr lang="es-ES" sz="1050" dirty="0" err="1" smtClean="0"/>
              <a:t>week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0075" y="4590521"/>
            <a:ext cx="777836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dirty="0" err="1" smtClean="0"/>
              <a:t>Everyday</a:t>
            </a:r>
            <a:r>
              <a:rPr lang="es-ES" sz="1050" dirty="0" smtClean="0"/>
              <a:t> or </a:t>
            </a:r>
            <a:r>
              <a:rPr lang="es-ES" sz="1050" dirty="0" err="1" smtClean="0"/>
              <a:t>almost</a:t>
            </a:r>
            <a:r>
              <a:rPr lang="es-ES" sz="1050" dirty="0" smtClean="0"/>
              <a:t> </a:t>
            </a:r>
            <a:r>
              <a:rPr lang="es-ES" sz="1050" dirty="0" err="1" smtClean="0"/>
              <a:t>everyday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7382489" y="4599829"/>
            <a:ext cx="89461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dirty="0" err="1" smtClean="0"/>
              <a:t>Everyday</a:t>
            </a:r>
            <a:r>
              <a:rPr lang="es-ES" sz="1050" dirty="0" smtClean="0"/>
              <a:t>, </a:t>
            </a:r>
            <a:r>
              <a:rPr lang="es-ES" sz="1050" dirty="0" err="1" smtClean="0"/>
              <a:t>several</a:t>
            </a:r>
            <a:r>
              <a:rPr lang="es-ES" sz="1050" dirty="0" smtClean="0"/>
              <a:t> times a </a:t>
            </a:r>
            <a:r>
              <a:rPr lang="es-ES" sz="1050" dirty="0" err="1" smtClean="0"/>
              <a:t>day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8295446" y="4640597"/>
            <a:ext cx="45072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NA</a:t>
            </a:r>
            <a:endParaRPr lang="en-US" sz="900" dirty="0"/>
          </a:p>
        </p:txBody>
      </p:sp>
      <p:sp>
        <p:nvSpPr>
          <p:cNvPr id="17" name="CuadroTexto 6"/>
          <p:cNvSpPr txBox="1"/>
          <p:nvPr/>
        </p:nvSpPr>
        <p:spPr>
          <a:xfrm>
            <a:off x="4690874" y="6534661"/>
            <a:ext cx="390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Base: Children and </a:t>
            </a:r>
            <a:r>
              <a:rPr lang="es-ES" sz="1200" dirty="0" err="1" smtClean="0"/>
              <a:t>teenagers</a:t>
            </a:r>
            <a:r>
              <a:rPr lang="es-ES" sz="1200" dirty="0" smtClean="0"/>
              <a:t> </a:t>
            </a:r>
            <a:r>
              <a:rPr lang="es-ES" sz="1200" dirty="0" err="1" smtClean="0"/>
              <a:t>users</a:t>
            </a:r>
            <a:r>
              <a:rPr lang="es-ES" sz="1200" dirty="0" smtClean="0"/>
              <a:t> of the Internet (n=1000)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5943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Practices and Opportunities on the Internet</a:t>
            </a:r>
            <a:endParaRPr lang="en-US" sz="320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16</a:t>
            </a:fld>
            <a:endParaRPr lang="es-ES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808413"/>
              </p:ext>
            </p:extLst>
          </p:nvPr>
        </p:nvGraphicFramePr>
        <p:xfrm>
          <a:off x="722313" y="4406899"/>
          <a:ext cx="8421687" cy="206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727"/>
                <a:gridCol w="6761960"/>
              </a:tblGrid>
              <a:tr h="2063593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000000"/>
                          </a:solidFill>
                        </a:rPr>
                        <a:t>Opportunities</a:t>
                      </a:r>
                      <a:endParaRPr lang="en-US" sz="1600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Activities in which</a:t>
                      </a:r>
                      <a:r>
                        <a:rPr lang="en-US" sz="2000" baseline="0" noProof="0" dirty="0" smtClean="0"/>
                        <a:t> children and teenagers get involved and have a potential benefit.</a:t>
                      </a:r>
                      <a:endParaRPr lang="en-US" sz="2000" noProof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6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211164" y="274638"/>
            <a:ext cx="7475635" cy="773112"/>
          </a:xfrm>
        </p:spPr>
        <p:txBody>
          <a:bodyPr>
            <a:normAutofit/>
          </a:bodyPr>
          <a:lstStyle/>
          <a:p>
            <a:pPr algn="r"/>
            <a:r>
              <a:rPr lang="en-US" sz="3600" b="1" smtClean="0">
                <a:solidFill>
                  <a:srgbClr val="BFBFBF"/>
                </a:solidFill>
              </a:rPr>
              <a:t>Practices and Opportunities</a:t>
            </a:r>
            <a:endParaRPr lang="en-US" sz="3600" b="1">
              <a:solidFill>
                <a:srgbClr val="BFBFBF"/>
              </a:solidFill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0" y="1003694"/>
            <a:ext cx="2938639" cy="5443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 the last month: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Formal learning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84% used it to do homework from school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Informal learning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84% used it to watch videos or tutorials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Entertainment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Play on the Internet: 69%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Social Relations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73% social network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Citizenship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7,9% Discusses social and political problems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36% Reads/watch news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Personal</a:t>
            </a:r>
          </a:p>
          <a:p>
            <a:pPr lvl="1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40% looked for information about health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492500" y="6230636"/>
            <a:ext cx="52861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 smtClean="0"/>
              <a:t>N_C4. </a:t>
            </a:r>
            <a:r>
              <a:rPr lang="en-US" sz="1200" dirty="0"/>
              <a:t>How often have you done these things ONLINE in the past month?</a:t>
            </a:r>
            <a:endParaRPr lang="es-ES_tradnl" sz="1200" dirty="0">
              <a:solidFill>
                <a:srgbClr val="FF000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17</a:t>
            </a:fld>
            <a:endParaRPr lang="es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30045"/>
              </p:ext>
            </p:extLst>
          </p:nvPr>
        </p:nvGraphicFramePr>
        <p:xfrm>
          <a:off x="3146779" y="1047755"/>
          <a:ext cx="5631895" cy="503517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48863"/>
                <a:gridCol w="2713865"/>
                <a:gridCol w="1193864"/>
                <a:gridCol w="575303"/>
              </a:tblGrid>
              <a:tr h="2933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noProof="0" dirty="0" smtClean="0">
                          <a:effectLst/>
                        </a:rPr>
                        <a:t>Activities and opportunities</a:t>
                      </a:r>
                      <a:endParaRPr lang="en-US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 smtClean="0">
                          <a:effectLst/>
                        </a:rPr>
                        <a:t>Last 3</a:t>
                      </a:r>
                      <a:r>
                        <a:rPr lang="pt-BR" sz="900" u="none" strike="noStrike" baseline="0" dirty="0" smtClean="0">
                          <a:effectLst/>
                        </a:rPr>
                        <a:t> months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</a:t>
                      </a:r>
                      <a:r>
                        <a:rPr lang="en-US" sz="9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900" b="1" u="none" strike="noStrike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endParaRPr lang="en-US" sz="9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8" marR="6358" marT="6358" marB="0" anchor="ctr"/>
                </a:tc>
              </a:tr>
              <a:tr h="22567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Education/Learning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Learn something new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u="none" strike="noStrike">
                          <a:effectLst/>
                        </a:rPr>
                        <a:t>79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69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2256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Use the Internet to do homework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u="none" strike="noStrike">
                          <a:effectLst/>
                        </a:rPr>
                        <a:t>93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84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1498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Watch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videos or tutorial on the Internet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91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84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1596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Look for information regarding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job or study opportunities</a:t>
                      </a: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39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u="none" strike="noStrike" dirty="0">
                          <a:effectLst/>
                        </a:rPr>
                        <a:t>28</a:t>
                      </a:r>
                      <a:endParaRPr lang="is-I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14981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Entertainment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Watch videos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95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91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1498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900" u="none" strike="noStrike" dirty="0" smtClean="0">
                          <a:effectLst/>
                        </a:rPr>
                        <a:t>Play</a:t>
                      </a:r>
                      <a:r>
                        <a:rPr lang="es-ES_tradnl" sz="900" u="none" strike="noStrike" baseline="0" dirty="0" smtClean="0">
                          <a:effectLst/>
                        </a:rPr>
                        <a:t> on the </a:t>
                      </a:r>
                      <a:r>
                        <a:rPr lang="es-ES_tradnl" sz="900" u="none" strike="noStrike" dirty="0" smtClean="0">
                          <a:effectLst/>
                        </a:rPr>
                        <a:t>Internet</a:t>
                      </a:r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u="none" strike="noStrike">
                          <a:effectLst/>
                        </a:rPr>
                        <a:t>79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69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19779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 smtClean="0">
                          <a:effectLst/>
                        </a:rPr>
                        <a:t>Creative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Create videos or music and share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them on the Internet</a:t>
                      </a:r>
                      <a:endParaRPr lang="en-US" sz="900" u="none" strike="noStrike" noProof="0" dirty="0" smtClean="0">
                        <a:effectLst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19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2256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Create a blog, a tale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or a web page</a:t>
                      </a:r>
                      <a:endParaRPr lang="en-US" sz="900" u="none" strike="noStrike" noProof="0" dirty="0" smtClean="0">
                        <a:effectLst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5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2256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Publish videos or music found on the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n-US" sz="900" u="none" strike="noStrike" noProof="0" dirty="0" smtClean="0">
                          <a:effectLst/>
                        </a:rPr>
                        <a:t>Internet</a:t>
                      </a: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44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u="none" strike="noStrike" dirty="0">
                          <a:effectLst/>
                        </a:rPr>
                        <a:t>32</a:t>
                      </a:r>
                      <a:endParaRPr lang="is-I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22567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 smtClean="0">
                          <a:effectLst/>
                        </a:rPr>
                        <a:t>Comunity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 smtClean="0">
                          <a:effectLst/>
                        </a:rPr>
                        <a:t>Learn about</a:t>
                      </a:r>
                      <a:r>
                        <a:rPr lang="pt-BR" sz="900" u="none" strike="noStrike" baseline="0" dirty="0" smtClean="0">
                          <a:effectLst/>
                        </a:rPr>
                        <a:t> activities in your neighborhood</a:t>
                      </a:r>
                      <a:endParaRPr lang="pt-BR" sz="900" u="none" strike="noStrike" dirty="0" smtClean="0">
                        <a:effectLst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u="none" strike="noStrike">
                          <a:effectLst/>
                        </a:rPr>
                        <a:t>23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19779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Talk to people from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other cities or countries</a:t>
                      </a:r>
                      <a:endParaRPr lang="en-US" sz="900" u="none" strike="noStrike" noProof="0" dirty="0" smtClean="0">
                        <a:effectLst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u="none" strike="noStrike">
                          <a:effectLst/>
                        </a:rPr>
                        <a:t>29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u="none" strike="noStrike" dirty="0">
                          <a:effectLst/>
                        </a:rPr>
                        <a:t>23</a:t>
                      </a:r>
                      <a:endParaRPr lang="is-I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29299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Personal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Join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web pages with sharing interests or hobbies</a:t>
                      </a:r>
                      <a:endParaRPr lang="en-US" sz="900" u="none" strike="noStrike" noProof="0" dirty="0" smtClean="0">
                        <a:effectLst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u="none" strike="noStrike">
                          <a:effectLst/>
                        </a:rPr>
                        <a:t>32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u="none" strike="noStrike" dirty="0">
                          <a:effectLst/>
                        </a:rPr>
                        <a:t>24</a:t>
                      </a:r>
                      <a:endParaRPr lang="is-I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</a:tr>
              <a:tr h="2929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Look form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information on the Internet regarding health or diseases</a:t>
                      </a:r>
                      <a:endParaRPr lang="en-US" sz="900" u="none" strike="noStrike" noProof="0" dirty="0" smtClean="0">
                        <a:effectLst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u="none" strike="noStrike">
                          <a:effectLst/>
                        </a:rPr>
                        <a:t>52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40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19779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ES_tradnl" sz="900" u="none" strike="noStrike" dirty="0">
                          <a:effectLst/>
                        </a:rPr>
                        <a:t>Ciudadanía</a:t>
                      </a:r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Participate in pages of social causes or charity</a:t>
                      </a: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11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u="none" strike="noStrike">
                          <a:effectLst/>
                        </a:rPr>
                        <a:t>6,7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1593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 smtClean="0">
                          <a:effectLst/>
                        </a:rPr>
                        <a:t>Discuss</a:t>
                      </a:r>
                      <a:r>
                        <a:rPr lang="pt-BR" sz="900" u="none" strike="noStrike" baseline="0" dirty="0" smtClean="0">
                          <a:effectLst/>
                        </a:rPr>
                        <a:t> social or political problems</a:t>
                      </a:r>
                      <a:endParaRPr lang="pt-BR" sz="900" u="none" strike="noStrike" dirty="0" smtClean="0">
                        <a:effectLst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u="none" strike="noStrike">
                          <a:effectLst/>
                        </a:rPr>
                        <a:t>13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u="none" strike="noStrike">
                          <a:effectLst/>
                        </a:rPr>
                        <a:t>7,9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2256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Participate in a campaign or a manifestation</a:t>
                      </a: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u="none" strike="noStrike">
                          <a:effectLst/>
                        </a:rPr>
                        <a:t>5,7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2256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Support a cause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signing a petition</a:t>
                      </a:r>
                      <a:endParaRPr lang="en-US" sz="900" u="none" strike="noStrike" noProof="0" dirty="0" smtClean="0">
                        <a:effectLst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2256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Join a citizen,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religious or political group</a:t>
                      </a:r>
                      <a:endParaRPr lang="en-US" sz="900" u="none" strike="noStrike" noProof="0" dirty="0" smtClean="0">
                        <a:effectLst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6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1498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Read/Watch news on the Internet</a:t>
                      </a: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47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36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19779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_tradn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Social</a:t>
                      </a:r>
                      <a:r>
                        <a:rPr lang="es-ES_tradnl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Network</a:t>
                      </a:r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Share photos, videos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or music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u="none" strike="noStrike">
                          <a:effectLst/>
                        </a:rPr>
                        <a:t>71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59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1498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Use a social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network</a:t>
                      </a:r>
                      <a:endParaRPr lang="en-US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80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u="none" strike="noStrike">
                          <a:effectLst/>
                        </a:rPr>
                        <a:t>73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19779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Talk to family or friends who live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far away</a:t>
                      </a:r>
                      <a:endParaRPr lang="en-US" sz="900" u="none" strike="noStrike" noProof="0" dirty="0" smtClean="0">
                        <a:effectLst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64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>
                          <a:effectLst/>
                        </a:rPr>
                        <a:t>54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b"/>
                </a:tc>
              </a:tr>
              <a:tr h="2933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noProof="0" dirty="0" smtClean="0">
                          <a:effectLst/>
                        </a:rPr>
                        <a:t>Chat (e.g.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n-US" sz="900" u="none" strike="noStrike" baseline="0" noProof="0" dirty="0" err="1" smtClean="0">
                          <a:effectLst/>
                        </a:rPr>
                        <a:t>Whatsapp</a:t>
                      </a:r>
                      <a:r>
                        <a:rPr lang="en-US" sz="900" u="none" strike="noStrike" baseline="0" noProof="0" dirty="0" smtClean="0">
                          <a:effectLst/>
                        </a:rPr>
                        <a:t>, Line, Gmail Chat, Hangout, Facebook Chat, Skype, etc.)</a:t>
                      </a:r>
                      <a:endParaRPr lang="en-US" sz="900" u="none" strike="noStrike" noProof="0" dirty="0" smtClean="0">
                        <a:effectLst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u="none" strike="noStrike">
                          <a:effectLst/>
                        </a:rPr>
                        <a:t>87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u="none" strike="noStrike" dirty="0">
                          <a:effectLst/>
                        </a:rPr>
                        <a:t>81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8" marR="6358" marT="6358" marB="0" anchor="ctr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690874" y="6534661"/>
            <a:ext cx="390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Base: Children and </a:t>
            </a:r>
            <a:r>
              <a:rPr lang="es-ES" sz="1200" dirty="0" err="1" smtClean="0"/>
              <a:t>teenagers</a:t>
            </a:r>
            <a:r>
              <a:rPr lang="es-ES" sz="1200" dirty="0" smtClean="0"/>
              <a:t> </a:t>
            </a:r>
            <a:r>
              <a:rPr lang="es-ES" sz="1200" dirty="0" err="1" smtClean="0"/>
              <a:t>users</a:t>
            </a:r>
            <a:r>
              <a:rPr lang="es-ES" sz="1200" dirty="0" smtClean="0"/>
              <a:t> of the Internet (n=1000)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8006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689" y="1464482"/>
            <a:ext cx="3302324" cy="434911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Factor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Analysis: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Creativity and entertainment are part of the same dimension</a:t>
            </a: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Community and citizenship are part of the same dimension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18</a:t>
            </a:fld>
            <a:endParaRPr lang="es-ES"/>
          </a:p>
        </p:txBody>
      </p:sp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1330007" y="148613"/>
            <a:ext cx="7475635" cy="773112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>
                <a:solidFill>
                  <a:srgbClr val="BFBFBF"/>
                </a:solidFill>
              </a:rPr>
              <a:t>Practices and </a:t>
            </a:r>
            <a:r>
              <a:rPr lang="en-US" sz="3600" b="1" dirty="0">
                <a:solidFill>
                  <a:srgbClr val="BFBFBF"/>
                </a:solidFill>
              </a:rPr>
              <a:t>Opportunities</a:t>
            </a:r>
            <a:endParaRPr lang="es-ES" sz="3600" b="1" dirty="0">
              <a:solidFill>
                <a:srgbClr val="BFBFBF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91793"/>
              </p:ext>
            </p:extLst>
          </p:nvPr>
        </p:nvGraphicFramePr>
        <p:xfrm>
          <a:off x="3640682" y="1314473"/>
          <a:ext cx="5046118" cy="499425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23587"/>
                <a:gridCol w="2822531"/>
              </a:tblGrid>
              <a:tr h="138498">
                <a:tc rowSpan="5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noProof="0" dirty="0" smtClean="0">
                          <a:solidFill>
                            <a:srgbClr val="000000"/>
                          </a:solidFill>
                          <a:effectLst/>
                        </a:rPr>
                        <a:t>Education/Learning</a:t>
                      </a:r>
                      <a:endParaRPr lang="en-US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ES_tradnl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055" marR="5055" marT="505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dirty="0" smtClean="0">
                          <a:effectLst/>
                        </a:rPr>
                        <a:t>Look form</a:t>
                      </a:r>
                      <a:r>
                        <a:rPr lang="en-US" sz="1100" u="none" strike="noStrike" baseline="0" noProof="0" dirty="0" smtClean="0">
                          <a:effectLst/>
                        </a:rPr>
                        <a:t> information on the Internet regarding health or diseases</a:t>
                      </a:r>
                      <a:endParaRPr lang="en-US" sz="1100" u="none" strike="noStrike" noProof="0" dirty="0" smtClean="0">
                        <a:effectLst/>
                      </a:endParaRPr>
                    </a:p>
                  </a:txBody>
                  <a:tcPr marL="5055" marR="5055" marT="505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19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dirty="0" smtClean="0">
                          <a:effectLst/>
                        </a:rPr>
                        <a:t>Learn something new</a:t>
                      </a:r>
                      <a:r>
                        <a:rPr lang="is-IS" sz="1100" u="none" strike="noStrike" noProof="0" dirty="0" smtClean="0">
                          <a:effectLst/>
                        </a:rPr>
                        <a:t>…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55" marR="5055" marT="505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9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 the Internet to do homework</a:t>
                      </a:r>
                      <a:endParaRPr lang="en-US" sz="1100" u="none" strike="noStrike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5" marR="5055" marT="505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19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 videos or tutorial  on the Internet</a:t>
                      </a:r>
                      <a:endParaRPr lang="en-US" sz="1100" u="none" strike="noStrike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8" marR="6358" marT="63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0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for information regarding job or study opportunities</a:t>
                      </a:r>
                    </a:p>
                  </a:txBody>
                  <a:tcPr marL="6358" marR="6358" marT="635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755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Entertainment and Creativity</a:t>
                      </a:r>
                    </a:p>
                    <a:p>
                      <a:pPr algn="ctr" fontAlgn="ctr"/>
                      <a:r>
                        <a:rPr lang="sk-SK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055" marR="5055" marT="5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 videos</a:t>
                      </a:r>
                      <a:endParaRPr lang="en-US" sz="1100" u="none" strike="noStrike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8" marR="6358" marT="63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 on the Internet</a:t>
                      </a:r>
                      <a:endParaRPr lang="es-ES_tradnl" sz="11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8" marR="6358" marT="63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8498">
                <a:tc vMerge="1"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55" marR="5055" marT="5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videos or music and share them on  the Internet</a:t>
                      </a:r>
                    </a:p>
                  </a:txBody>
                  <a:tcPr marL="6358" marR="6358" marT="63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984">
                <a:tc vMerge="1">
                  <a:txBody>
                    <a:bodyPr/>
                    <a:lstStyle/>
                    <a:p>
                      <a:pPr algn="ctr" fontAlgn="ctr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55" marR="5055" marT="5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blog, a tale or a web page</a:t>
                      </a:r>
                    </a:p>
                  </a:txBody>
                  <a:tcPr marL="6358" marR="6358" marT="63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295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and citizenship </a:t>
                      </a:r>
                      <a:endParaRPr lang="es-ES_tradnl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5" marR="5055" marT="50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Participate in pages of social causes or charity</a:t>
                      </a:r>
                    </a:p>
                  </a:txBody>
                  <a:tcPr marL="6358" marR="6358" marT="63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19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 social or political problems</a:t>
                      </a:r>
                    </a:p>
                  </a:txBody>
                  <a:tcPr marL="6358" marR="6358" marT="635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9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Participate in a campaign or a manifestation</a:t>
                      </a:r>
                    </a:p>
                  </a:txBody>
                  <a:tcPr marL="6358" marR="6358" marT="635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29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a cause signing a petition</a:t>
                      </a:r>
                    </a:p>
                  </a:txBody>
                  <a:tcPr marL="6358" marR="6358" marT="635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84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 a citizen, religious or political group</a:t>
                      </a:r>
                    </a:p>
                  </a:txBody>
                  <a:tcPr marL="6358" marR="6358" marT="635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Read/Watch news on the Internet</a:t>
                      </a:r>
                    </a:p>
                  </a:txBody>
                  <a:tcPr marL="6358" marR="6358" marT="635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70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 smtClean="0">
                          <a:effectLst/>
                        </a:rPr>
                        <a:t>Learn about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activities in your neighborhood</a:t>
                      </a:r>
                      <a:endParaRPr lang="pt-BR" sz="1100" u="none" strike="noStrike" dirty="0" smtClean="0">
                        <a:effectLst/>
                      </a:endParaRPr>
                    </a:p>
                  </a:txBody>
                  <a:tcPr marL="5055" marR="5055" marT="50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96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_tradnl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</a:t>
                      </a:r>
                      <a:r>
                        <a:rPr lang="es-ES_tradnl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</a:t>
                      </a:r>
                      <a:endParaRPr lang="es-ES_tradnl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5" marR="5055" marT="505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photos, videos or music</a:t>
                      </a:r>
                      <a:endParaRPr lang="en-US" sz="1100" u="none" strike="noStrike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8" marR="6358" marT="635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10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a social network</a:t>
                      </a:r>
                      <a:endParaRPr lang="en-US" sz="1100" u="none" strike="noStrike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8" marR="6358" marT="635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84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 to family or friends who live far away</a:t>
                      </a:r>
                    </a:p>
                  </a:txBody>
                  <a:tcPr marL="6358" marR="6358" marT="635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10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 (e.g. </a:t>
                      </a:r>
                      <a:r>
                        <a:rPr lang="en-US" sz="1100" u="none" strike="noStrike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Line, Gmail Chat, Hangout, Facebook Chat, Skype, etc.)</a:t>
                      </a:r>
                    </a:p>
                  </a:txBody>
                  <a:tcPr marL="6358" marR="6358" marT="635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84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 web pages with sharing interests or hobbies</a:t>
                      </a:r>
                    </a:p>
                  </a:txBody>
                  <a:tcPr marL="6358" marR="6358" marT="635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84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 videos or music found on the Internet</a:t>
                      </a:r>
                    </a:p>
                  </a:txBody>
                  <a:tcPr marL="6358" marR="6358" marT="635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8498">
                <a:tc vMerge="1">
                  <a:txBody>
                    <a:bodyPr/>
                    <a:lstStyle/>
                    <a:p>
                      <a:pPr algn="ctr" fontAlgn="ctr"/>
                      <a:endParaRPr lang="es-ES_tradnl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055" marR="5055" marT="505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photos, videos or music</a:t>
                      </a:r>
                      <a:endParaRPr lang="en-US" sz="1100" u="none" strike="noStrike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8" marR="6358" marT="635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8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831151"/>
              </p:ext>
            </p:extLst>
          </p:nvPr>
        </p:nvGraphicFramePr>
        <p:xfrm>
          <a:off x="457200" y="1509553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60512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Community and citizenship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noProof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 older,</a:t>
                      </a:r>
                      <a:r>
                        <a:rPr lang="en-US" sz="18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the more activities</a:t>
                      </a:r>
                      <a:endParaRPr lang="en-US" sz="1800" b="0" i="0" u="none" strike="noStrike" noProof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SEG no significant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Gender no significant</a:t>
                      </a:r>
                      <a:endParaRPr lang="en-US" sz="1800" b="0" i="0" u="none" strike="noStrike" noProof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endParaRPr lang="es-ES_tradnl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Education</a:t>
                      </a:r>
                      <a:r>
                        <a:rPr lang="en-US" sz="180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/Learning</a:t>
                      </a:r>
                      <a:endParaRPr lang="en-US" sz="1800" u="none" strike="noStrike" noProof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older,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more activities</a:t>
                      </a:r>
                      <a:endParaRPr lang="en-US" sz="1800" b="0" i="0" u="none" strike="noStrike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 no significant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="0" baseline="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Girls</a:t>
                      </a:r>
                      <a:r>
                        <a:rPr lang="es-ES_tradnl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b="0" baseline="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report</a:t>
                      </a:r>
                      <a:r>
                        <a:rPr lang="es-ES_tradnl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more </a:t>
                      </a:r>
                      <a:r>
                        <a:rPr lang="en-US" b="0" baseline="0" noProof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activities</a:t>
                      </a:r>
                      <a:endParaRPr lang="en-US" b="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84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Social</a:t>
                      </a:r>
                      <a:r>
                        <a:rPr lang="es-ES_tradnl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Relations</a:t>
                      </a:r>
                      <a:endParaRPr lang="es-ES_tradnl" sz="1800" b="1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800" b="1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older,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more activities</a:t>
                      </a:r>
                      <a:endParaRPr lang="en-US" sz="1800" b="0" i="0" u="none" strike="noStrike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 no significant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Gender no significant</a:t>
                      </a:r>
                      <a:endParaRPr lang="en-US" sz="1800" b="0" i="0" u="none" strike="noStrike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Entertainment</a:t>
                      </a:r>
                      <a:r>
                        <a:rPr lang="en-US" sz="1800" b="1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and creativity</a:t>
                      </a:r>
                      <a:endParaRPr lang="en-US" sz="1800" b="1" u="none" strike="noStrike" noProof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800" b="1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ES_tradnl" dirty="0" smtClean="0">
                          <a:latin typeface="+mj-lt"/>
                        </a:rPr>
                        <a:t>Group of 9 to </a:t>
                      </a:r>
                      <a:r>
                        <a:rPr lang="en-US" noProof="0" dirty="0" smtClean="0">
                          <a:latin typeface="+mj-lt"/>
                        </a:rPr>
                        <a:t>10 years, more</a:t>
                      </a:r>
                      <a:r>
                        <a:rPr lang="en-US" baseline="0" noProof="0" dirty="0" smtClean="0">
                          <a:latin typeface="+mj-lt"/>
                        </a:rPr>
                        <a:t> activities</a:t>
                      </a:r>
                      <a:endParaRPr lang="en-US" noProof="0" dirty="0" smtClean="0">
                        <a:latin typeface="+mj-lt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 no significant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Boys</a:t>
                      </a:r>
                      <a:r>
                        <a:rPr lang="es-ES_tradnl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  <a:r>
                        <a:rPr lang="es-ES_tradnl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more </a:t>
                      </a:r>
                      <a:r>
                        <a:rPr lang="en-US" sz="18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endParaRPr lang="en-US" sz="18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s-ES_tradnl" baseline="0" dirty="0" smtClean="0">
                        <a:latin typeface="+mj-lt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s-ES_tradnl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19</a:t>
            </a:fld>
            <a:endParaRPr lang="es-ES"/>
          </a:p>
        </p:txBody>
      </p:sp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457200" y="366553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 smtClean="0">
                <a:solidFill>
                  <a:srgbClr val="BFBFBF"/>
                </a:solidFill>
              </a:rPr>
              <a:t>Practices and </a:t>
            </a:r>
            <a:r>
              <a:rPr lang="en-US" sz="3600" b="1" dirty="0" smtClean="0">
                <a:solidFill>
                  <a:srgbClr val="BFBFBF"/>
                </a:solidFill>
              </a:rPr>
              <a:t>Opportunities</a:t>
            </a:r>
            <a:endParaRPr lang="en-US" sz="3600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1" y="559680"/>
            <a:ext cx="8133397" cy="857641"/>
          </a:xfrm>
        </p:spPr>
        <p:txBody>
          <a:bodyPr>
            <a:normAutofit/>
          </a:bodyPr>
          <a:lstStyle/>
          <a:p>
            <a:pPr algn="r"/>
            <a:r>
              <a:rPr lang="es-ES_tradnl" b="1" dirty="0">
                <a:solidFill>
                  <a:srgbClr val="BFBFBF"/>
                </a:solidFill>
              </a:rPr>
              <a:t>Institutions</a:t>
            </a:r>
            <a:endParaRPr lang="en-GB" b="1" i="0" dirty="0">
              <a:solidFill>
                <a:srgbClr val="BFBFBF"/>
              </a:solidFill>
            </a:endParaRPr>
          </a:p>
        </p:txBody>
      </p:sp>
      <p:pic>
        <p:nvPicPr>
          <p:cNvPr id="14" name="Imagen 13" descr="logo-icei-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24" y="4979966"/>
            <a:ext cx="2340265" cy="1236258"/>
          </a:xfrm>
          <a:prstGeom prst="rect">
            <a:avLst/>
          </a:prstGeom>
        </p:spPr>
      </p:pic>
      <p:pic>
        <p:nvPicPr>
          <p:cNvPr id="15" name="Imagen 14" descr="PERIODISMO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3" t="16089" r="14001" b="19756"/>
          <a:stretch/>
        </p:blipFill>
        <p:spPr>
          <a:xfrm>
            <a:off x="794909" y="1113805"/>
            <a:ext cx="2947303" cy="1632182"/>
          </a:xfrm>
          <a:prstGeom prst="rect">
            <a:avLst/>
          </a:prstGeom>
        </p:spPr>
      </p:pic>
      <p:pic>
        <p:nvPicPr>
          <p:cNvPr id="16" name="Imagen 15" descr="logo_mineduc2011int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35" y="3459597"/>
            <a:ext cx="1130765" cy="1025227"/>
          </a:xfrm>
          <a:prstGeom prst="rect">
            <a:avLst/>
          </a:prstGeom>
        </p:spPr>
      </p:pic>
      <p:pic>
        <p:nvPicPr>
          <p:cNvPr id="17" name="Imagen 16" descr="foto_000000032016011116423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14760" r="8396" b="16705"/>
          <a:stretch/>
        </p:blipFill>
        <p:spPr>
          <a:xfrm>
            <a:off x="958680" y="3552841"/>
            <a:ext cx="2244608" cy="925598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Imagen 4" descr="unesco_logo_ES-ConApoy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9" y="5169963"/>
            <a:ext cx="2255353" cy="1362800"/>
          </a:xfrm>
          <a:prstGeom prst="rect">
            <a:avLst/>
          </a:prstGeom>
        </p:spPr>
      </p:pic>
      <p:pic>
        <p:nvPicPr>
          <p:cNvPr id="6" name="Imagen 5" descr="25enlaces_avatar_portal-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90" y="3209668"/>
            <a:ext cx="1380761" cy="1246630"/>
          </a:xfrm>
          <a:prstGeom prst="rect">
            <a:avLst/>
          </a:prstGeom>
        </p:spPr>
      </p:pic>
      <p:pic>
        <p:nvPicPr>
          <p:cNvPr id="18" name="0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75" y="1767433"/>
            <a:ext cx="3363111" cy="695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90" y="5062344"/>
            <a:ext cx="1328173" cy="13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Self-Perception of digital skills</a:t>
            </a:r>
            <a:endParaRPr lang="en-US" sz="3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20</a:t>
            </a:fld>
            <a:endParaRPr lang="es-ES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41456"/>
              </p:ext>
            </p:extLst>
          </p:nvPr>
        </p:nvGraphicFramePr>
        <p:xfrm>
          <a:off x="722313" y="4406899"/>
          <a:ext cx="8421687" cy="206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672"/>
                <a:gridCol w="6738015"/>
              </a:tblGrid>
              <a:tr h="2063593"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rgbClr val="000000"/>
                          </a:solidFill>
                        </a:rPr>
                        <a:t>Digital</a:t>
                      </a:r>
                      <a:r>
                        <a:rPr lang="en-US" sz="1600" baseline="0" noProof="0" dirty="0" smtClean="0">
                          <a:solidFill>
                            <a:srgbClr val="000000"/>
                          </a:solidFill>
                        </a:rPr>
                        <a:t> skills</a:t>
                      </a:r>
                      <a:endParaRPr lang="en-US" sz="1600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Self</a:t>
                      </a:r>
                      <a:r>
                        <a:rPr lang="en-US" sz="2000" baseline="0" noProof="0" dirty="0" smtClean="0"/>
                        <a:t>-Perception of the capacity to do social, informational, creative, operational and mobile activities</a:t>
                      </a:r>
                      <a:endParaRPr lang="en-US" sz="2000" noProof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0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628650" y="20843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BFBFBF"/>
                </a:solidFill>
              </a:rPr>
              <a:t>Self-Perception of skills</a:t>
            </a:r>
            <a:endParaRPr lang="es-ES" sz="3600" b="1" dirty="0">
              <a:solidFill>
                <a:srgbClr val="BFBFBF"/>
              </a:solidFill>
            </a:endParaRPr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-1" y="1377416"/>
            <a:ext cx="3357564" cy="527941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Operational, mobile and social skills stand out</a:t>
            </a:r>
          </a:p>
          <a:p>
            <a:endParaRPr lang="es-E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1F497D"/>
                </a:solidFill>
              </a:rPr>
              <a:t>More than half declares not being aware of the different types of licenses or permits on the Internet</a:t>
            </a:r>
          </a:p>
          <a:p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40% reports feeling a little or nothing capable to confirm if the information found is true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21</a:t>
            </a:fld>
            <a:endParaRPr lang="es-ES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82308"/>
              </p:ext>
            </p:extLst>
          </p:nvPr>
        </p:nvGraphicFramePr>
        <p:xfrm>
          <a:off x="3529013" y="6340020"/>
          <a:ext cx="3374075" cy="36040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674815"/>
                <a:gridCol w="779136"/>
                <a:gridCol w="570494"/>
                <a:gridCol w="674815"/>
                <a:gridCol w="674815"/>
              </a:tblGrid>
              <a:tr h="13229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ES_tradnl" sz="1050" u="none" strike="noStrike" dirty="0">
                          <a:effectLst/>
                        </a:rPr>
                        <a:t>N_E1. </a:t>
                      </a:r>
                      <a:r>
                        <a:rPr lang="en-US" sz="1050" u="none" strike="noStrike" noProof="0" dirty="0" smtClean="0">
                          <a:effectLst/>
                        </a:rPr>
                        <a:t>How</a:t>
                      </a:r>
                      <a:r>
                        <a:rPr lang="en-US" sz="1050" u="none" strike="noStrike" baseline="0" noProof="0" dirty="0" smtClean="0">
                          <a:effectLst/>
                        </a:rPr>
                        <a:t> capable do you feel to…?</a:t>
                      </a:r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1" marR="7971" marT="797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1" marR="7971" marT="797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1" marR="7971" marT="7971" marB="0" anchor="b"/>
                </a:tc>
              </a:tr>
              <a:tr h="192411">
                <a:tc gridSpan="5">
                  <a:txBody>
                    <a:bodyPr/>
                    <a:lstStyle/>
                    <a:p>
                      <a:pPr algn="l" fontAlgn="ctr"/>
                      <a:endParaRPr lang="es-ES_tradnl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1" marR="7971" marT="797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1" marR="7971" marT="797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1" marR="7971" marT="7971" marB="0" anchor="b"/>
                </a:tc>
              </a:tr>
            </a:tbl>
          </a:graphicData>
        </a:graphic>
      </p:graphicFrame>
      <p:graphicFrame>
        <p:nvGraphicFramePr>
          <p:cNvPr id="8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11730"/>
              </p:ext>
            </p:extLst>
          </p:nvPr>
        </p:nvGraphicFramePr>
        <p:xfrm>
          <a:off x="3388889" y="1219198"/>
          <a:ext cx="5595636" cy="5035313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868868"/>
                <a:gridCol w="2238521"/>
                <a:gridCol w="887825"/>
                <a:gridCol w="771006"/>
                <a:gridCol w="829416"/>
              </a:tblGrid>
              <a:tr h="22867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Self-Perception of skills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71" marR="7971" marT="797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1" marR="7971" marT="797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1" marR="7971" marT="797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1" marR="7971" marT="797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1" marR="7971" marT="7971" marB="0" anchor="b"/>
                </a:tc>
              </a:tr>
              <a:tr h="587029"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971" marR="7971" marT="7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971" marR="7971" marT="797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</a:rPr>
                        <a:t>Totally</a:t>
                      </a:r>
                      <a:r>
                        <a:rPr lang="pt-BR" sz="1100" u="none" strike="noStrike" baseline="0" dirty="0" smtClean="0">
                          <a:effectLst/>
                        </a:rPr>
                        <a:t> or pretty capable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>
                          <a:effectLst/>
                        </a:rPr>
                        <a:t>A little or nothing capable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>
                          <a:effectLst/>
                        </a:rPr>
                        <a:t>I don’t understand what it</a:t>
                      </a:r>
                      <a:r>
                        <a:rPr lang="en-US" sz="1100" u="none" strike="noStrike" baseline="0" noProof="0" dirty="0" smtClean="0">
                          <a:effectLst/>
                        </a:rPr>
                        <a:t> means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</a:tr>
              <a:tr h="521985">
                <a:tc rowSpan="2">
                  <a:txBody>
                    <a:bodyPr/>
                    <a:lstStyle/>
                    <a:p>
                      <a:pPr marL="90488" indent="0" algn="l" fontAlgn="ctr"/>
                      <a:r>
                        <a:rPr lang="es-ES_tradnl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Mobile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dirty="0" smtClean="0">
                          <a:effectLst/>
                        </a:rPr>
                        <a:t>Keep Track</a:t>
                      </a:r>
                      <a:r>
                        <a:rPr lang="en-US" sz="1100" u="none" strike="noStrike" baseline="0" noProof="0" dirty="0" smtClean="0">
                          <a:effectLst/>
                        </a:rPr>
                        <a:t> of the costs of the mobile applications that you use</a:t>
                      </a:r>
                      <a:endParaRPr lang="en-US" sz="1100" u="none" strike="noStrike" noProof="0" dirty="0" smtClean="0">
                        <a:effectLst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33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56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</a:tr>
              <a:tr h="3361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dirty="0" smtClean="0">
                          <a:effectLst/>
                        </a:rPr>
                        <a:t>Installing applications on a mobile device</a:t>
                      </a: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84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</a:tr>
              <a:tr h="521985">
                <a:tc rowSpan="3"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Operational</a:t>
                      </a:r>
                      <a:endParaRPr lang="en-US" sz="11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dirty="0" smtClean="0">
                          <a:effectLst/>
                        </a:rPr>
                        <a:t>Recognize</a:t>
                      </a:r>
                      <a:r>
                        <a:rPr lang="en-US" sz="1100" u="none" strike="noStrike" baseline="0" noProof="0" dirty="0" smtClean="0">
                          <a:effectLst/>
                        </a:rPr>
                        <a:t> the different  types of licenses or permits on Internet</a:t>
                      </a:r>
                      <a:endParaRPr lang="en-US" sz="1100" u="none" strike="noStrike" noProof="0" dirty="0" smtClean="0">
                        <a:effectLst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32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55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13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</a:tr>
              <a:tr h="3361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dirty="0" smtClean="0">
                          <a:effectLst/>
                        </a:rPr>
                        <a:t>Change</a:t>
                      </a:r>
                      <a:r>
                        <a:rPr lang="en-US" sz="1100" u="none" strike="noStrike" baseline="0" noProof="0" dirty="0" smtClean="0">
                          <a:effectLst/>
                        </a:rPr>
                        <a:t> your privacy options</a:t>
                      </a:r>
                      <a:endParaRPr lang="en-US" sz="1100" u="none" strike="noStrike" noProof="0" dirty="0" smtClean="0">
                        <a:effectLst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51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42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</a:tr>
              <a:tr h="35463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dirty="0" smtClean="0">
                          <a:effectLst/>
                        </a:rPr>
                        <a:t>Save a picture</a:t>
                      </a:r>
                      <a:r>
                        <a:rPr lang="en-US" sz="1100" u="none" strike="noStrike" baseline="0" noProof="0" dirty="0" smtClean="0">
                          <a:effectLst/>
                        </a:rPr>
                        <a:t> that you find on Internet</a:t>
                      </a:r>
                      <a:endParaRPr lang="en-US" sz="1100" u="none" strike="noStrike" noProof="0" dirty="0" smtClean="0">
                        <a:effectLst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67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</a:tr>
              <a:tr h="419486">
                <a:tc rowSpan="2">
                  <a:txBody>
                    <a:bodyPr/>
                    <a:lstStyle/>
                    <a:p>
                      <a:pPr marL="90488" indent="0" algn="l" fontAlgn="ctr"/>
                      <a:r>
                        <a:rPr lang="en-US" sz="11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Navigate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dirty="0" smtClean="0">
                          <a:effectLst/>
                        </a:rPr>
                        <a:t>Choose which</a:t>
                      </a:r>
                      <a:r>
                        <a:rPr lang="en-US" sz="1100" u="none" strike="noStrike" baseline="0" noProof="0" dirty="0" smtClean="0">
                          <a:effectLst/>
                        </a:rPr>
                        <a:t> words to use  for searching something on Internet</a:t>
                      </a:r>
                      <a:endParaRPr lang="en-US" sz="1100" u="none" strike="noStrike" noProof="0" dirty="0" smtClean="0">
                        <a:effectLst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67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29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</a:tr>
              <a:tr h="5219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dirty="0" smtClean="0">
                          <a:effectLst/>
                        </a:rPr>
                        <a:t>Check if the information found is right</a:t>
                      </a:r>
                      <a:r>
                        <a:rPr lang="en-US" sz="1100" u="none" strike="noStrike" baseline="0" noProof="0" dirty="0" smtClean="0">
                          <a:effectLst/>
                        </a:rPr>
                        <a:t> or true</a:t>
                      </a:r>
                      <a:endParaRPr lang="en-US" sz="1100" u="none" strike="noStrike" noProof="0" dirty="0" smtClean="0">
                        <a:effectLst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 dirty="0">
                          <a:effectLst/>
                        </a:rPr>
                        <a:t>2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</a:tr>
              <a:tr h="374145">
                <a:tc rowSpan="2">
                  <a:txBody>
                    <a:bodyPr/>
                    <a:lstStyle/>
                    <a:p>
                      <a:pPr marL="90488" indent="0" algn="l" fontAlgn="ctr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dirty="0" smtClean="0">
                          <a:effectLst/>
                        </a:rPr>
                        <a:t>Delete</a:t>
                      </a:r>
                      <a:r>
                        <a:rPr lang="en-US" sz="1100" u="none" strike="noStrike" baseline="0" noProof="0" dirty="0" smtClean="0">
                          <a:effectLst/>
                        </a:rPr>
                        <a:t> people from your contact list</a:t>
                      </a:r>
                      <a:endParaRPr lang="en-US" sz="1100" u="none" strike="noStrike" noProof="0" dirty="0" smtClean="0">
                        <a:effectLst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24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</a:tr>
              <a:tr h="3904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smtClean="0">
                          <a:effectLst/>
                        </a:rPr>
                        <a:t>Recognize which</a:t>
                      </a:r>
                      <a:r>
                        <a:rPr lang="en-US" sz="1100" u="none" strike="noStrike" baseline="0" noProof="0" smtClean="0">
                          <a:effectLst/>
                        </a:rPr>
                        <a:t> information you should not share on Internet</a:t>
                      </a:r>
                      <a:endParaRPr lang="en-US" sz="1100" u="none" strike="noStrike" noProof="0" smtClean="0">
                        <a:effectLst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67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29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</a:tr>
              <a:tr h="435602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it-IT" sz="1100" u="none" strike="noStrike" dirty="0" smtClean="0">
                          <a:effectLst/>
                        </a:rPr>
                        <a:t>Creative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noProof="0" dirty="0" smtClean="0">
                          <a:effectLst/>
                        </a:rPr>
                        <a:t>Upload  videos</a:t>
                      </a:r>
                      <a:r>
                        <a:rPr lang="en-US" sz="1100" u="none" strike="noStrike" baseline="0" noProof="0" dirty="0" smtClean="0">
                          <a:effectLst/>
                        </a:rPr>
                        <a:t>  or music that you created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 dirty="0">
                          <a:effectLst/>
                        </a:rPr>
                        <a:t>62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71" marR="7971" marT="7971" marB="0" anchor="ctr"/>
                </a:tc>
              </a:tr>
            </a:tbl>
          </a:graphicData>
        </a:graphic>
      </p:graphicFrame>
      <p:sp>
        <p:nvSpPr>
          <p:cNvPr id="9" name="CuadroTexto 6"/>
          <p:cNvSpPr txBox="1"/>
          <p:nvPr/>
        </p:nvSpPr>
        <p:spPr>
          <a:xfrm>
            <a:off x="4690874" y="6534661"/>
            <a:ext cx="390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Base: Children and </a:t>
            </a:r>
            <a:r>
              <a:rPr lang="es-ES" sz="1200" dirty="0" err="1" smtClean="0"/>
              <a:t>teenagers</a:t>
            </a:r>
            <a:r>
              <a:rPr lang="es-ES" sz="1200" dirty="0" smtClean="0"/>
              <a:t> </a:t>
            </a:r>
            <a:r>
              <a:rPr lang="es-ES" sz="1200" dirty="0" err="1" smtClean="0"/>
              <a:t>users</a:t>
            </a:r>
            <a:r>
              <a:rPr lang="es-ES" sz="1200" dirty="0" smtClean="0"/>
              <a:t> of the Internet (n=1000)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811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39975"/>
            <a:ext cx="4829175" cy="444955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Skills do not group in different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factors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Self-Perception of the skill in one dimension is similar to the self-perception in 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rest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result is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consistent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with the evaluation on the performance of digital skills</a:t>
            </a:r>
          </a:p>
          <a:p>
            <a:endParaRPr lang="es-ES" sz="2400" dirty="0">
              <a:solidFill>
                <a:srgbClr val="1F497D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22</a:t>
            </a:fld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5930180" y="2085972"/>
            <a:ext cx="2442295" cy="250031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Digital </a:t>
            </a:r>
            <a:r>
              <a:rPr lang="es-ES_tradnl" dirty="0" err="1" smtClean="0"/>
              <a:t>Skill</a:t>
            </a:r>
            <a:endParaRPr lang="es-ES_tradnl" dirty="0"/>
          </a:p>
        </p:txBody>
      </p:sp>
      <p:sp>
        <p:nvSpPr>
          <p:cNvPr id="6" name="Título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3600" b="1" dirty="0" err="1">
                <a:solidFill>
                  <a:srgbClr val="BFBFBF"/>
                </a:solidFill>
              </a:rPr>
              <a:t>Who</a:t>
            </a:r>
            <a:r>
              <a:rPr lang="es-ES" sz="3600" b="1" dirty="0">
                <a:solidFill>
                  <a:srgbClr val="BFBFBF"/>
                </a:solidFill>
              </a:rPr>
              <a:t> is </a:t>
            </a:r>
            <a:r>
              <a:rPr lang="es-ES" sz="3600" b="1" dirty="0" err="1">
                <a:solidFill>
                  <a:srgbClr val="BFBFBF"/>
                </a:solidFill>
              </a:rPr>
              <a:t>skilled</a:t>
            </a:r>
            <a:r>
              <a:rPr lang="es-ES" sz="3600" b="1" dirty="0">
                <a:solidFill>
                  <a:srgbClr val="BFBFBF"/>
                </a:solidFill>
              </a:rPr>
              <a:t> in </a:t>
            </a:r>
            <a:r>
              <a:rPr lang="es-ES" sz="3600" b="1" dirty="0" err="1">
                <a:solidFill>
                  <a:srgbClr val="BFBFBF"/>
                </a:solidFill>
              </a:rPr>
              <a:t>what</a:t>
            </a:r>
            <a:r>
              <a:rPr lang="es-ES" sz="3600" b="1" dirty="0">
                <a:solidFill>
                  <a:srgbClr val="BFBFB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21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3843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Significant differences across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SEG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 Lower SEG report a lower digital skill</a:t>
            </a:r>
          </a:p>
          <a:p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Significant differences across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age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: The older, the higher digital skill</a:t>
            </a:r>
          </a:p>
          <a:p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No significant differences between boys and girls</a:t>
            </a:r>
          </a:p>
          <a:p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Significant differences by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educational level of the head of the household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Those from households with heads with low educational level (measured as low, medium and high) show a lower digital skill mean.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23</a:t>
            </a:fld>
            <a:endParaRPr lang="es-ES"/>
          </a:p>
        </p:txBody>
      </p:sp>
      <p:sp>
        <p:nvSpPr>
          <p:cNvPr id="6" name="Título 9"/>
          <p:cNvSpPr txBox="1">
            <a:spLocks/>
          </p:cNvSpPr>
          <p:nvPr/>
        </p:nvSpPr>
        <p:spPr>
          <a:xfrm>
            <a:off x="609600" y="2270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BFBFBF"/>
                </a:solidFill>
              </a:rPr>
              <a:t>Who have greater digital skill?</a:t>
            </a:r>
            <a:endParaRPr lang="en-US" sz="3600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0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Parental Mediations</a:t>
            </a:r>
            <a:endParaRPr lang="en-US" sz="320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24</a:t>
            </a:fld>
            <a:endParaRPr lang="es-ES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50509"/>
              </p:ext>
            </p:extLst>
          </p:nvPr>
        </p:nvGraphicFramePr>
        <p:xfrm>
          <a:off x="722313" y="4406899"/>
          <a:ext cx="8421687" cy="206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672"/>
                <a:gridCol w="6738015"/>
              </a:tblGrid>
              <a:tr h="2063593"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rgbClr val="000000"/>
                          </a:solidFill>
                        </a:rPr>
                        <a:t>Mediations</a:t>
                      </a:r>
                      <a:endParaRPr lang="en-US" sz="2000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noProof="0" dirty="0" smtClean="0"/>
                        <a:t>Strategies of regulation that parents</a:t>
                      </a:r>
                      <a:r>
                        <a:rPr lang="en-US" sz="2000" baseline="0" noProof="0" dirty="0" smtClean="0"/>
                        <a:t> do in order to maximize the benefits and minimize the risks of the use of the Internet by their children</a:t>
                      </a:r>
                      <a:endParaRPr lang="en-US" sz="2000" noProof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8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8649" y="6318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s-ES" sz="3600" b="1" dirty="0" err="1">
                <a:solidFill>
                  <a:srgbClr val="BFBFBF"/>
                </a:solidFill>
              </a:rPr>
              <a:t>Perception</a:t>
            </a:r>
            <a:r>
              <a:rPr lang="es-ES" sz="3600" b="1" dirty="0">
                <a:solidFill>
                  <a:srgbClr val="BFBFBF"/>
                </a:solidFill>
              </a:rPr>
              <a:t> of active </a:t>
            </a:r>
            <a:r>
              <a:rPr lang="es-ES" sz="3600" b="1" dirty="0" err="1">
                <a:solidFill>
                  <a:srgbClr val="BFBFBF"/>
                </a:solidFill>
              </a:rPr>
              <a:t>mediation</a:t>
            </a:r>
            <a:r>
              <a:rPr lang="es-ES" sz="3600" b="1" dirty="0">
                <a:solidFill>
                  <a:srgbClr val="BFBFBF"/>
                </a:solidFill>
              </a:rPr>
              <a:t> of the </a:t>
            </a:r>
            <a:r>
              <a:rPr lang="es-ES" sz="3600" b="1" dirty="0" err="1">
                <a:solidFill>
                  <a:srgbClr val="BFBFBF"/>
                </a:solidFill>
              </a:rPr>
              <a:t>parents</a:t>
            </a:r>
            <a:r>
              <a:rPr lang="es-ES" sz="3600" b="1" dirty="0">
                <a:solidFill>
                  <a:srgbClr val="BFBFBF"/>
                </a:solidFill>
              </a:rPr>
              <a:t>/</a:t>
            </a:r>
            <a:r>
              <a:rPr lang="es-ES" sz="3600" b="1" dirty="0" err="1">
                <a:solidFill>
                  <a:srgbClr val="BFBFBF"/>
                </a:solidFill>
              </a:rPr>
              <a:t>carers</a:t>
            </a:r>
            <a:endParaRPr lang="es-ES" sz="3600" b="1" dirty="0">
              <a:solidFill>
                <a:srgbClr val="BFBFBF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0" y="1206183"/>
            <a:ext cx="3124584" cy="6027314"/>
          </a:xfrm>
        </p:spPr>
        <p:txBody>
          <a:bodyPr>
            <a:noAutofit/>
          </a:bodyPr>
          <a:lstStyle/>
          <a:p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62%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report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parents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carers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advice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them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to use the Internet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frequently</a:t>
            </a:r>
            <a:endParaRPr lang="es-ES_tradnl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_tradnl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57%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report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parents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carers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explain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why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pages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good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bad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frequently</a:t>
            </a:r>
            <a:endParaRPr lang="es-ES_tradnl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_tradnl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activities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of co-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using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or co-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navigation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less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frequent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less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than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third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answers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always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almost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accent1">
                    <a:lumMod val="75000"/>
                  </a:schemeClr>
                </a:solidFill>
              </a:rPr>
              <a:t>always</a:t>
            </a:r>
            <a:r>
              <a:rPr lang="es-ES_tradnl" sz="1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s-ES_tradnl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25</a:t>
            </a:fld>
            <a:endParaRPr lang="es-ES"/>
          </a:p>
        </p:txBody>
      </p:sp>
      <p:graphicFrame>
        <p:nvGraphicFramePr>
          <p:cNvPr id="7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088608"/>
              </p:ext>
            </p:extLst>
          </p:nvPr>
        </p:nvGraphicFramePr>
        <p:xfrm>
          <a:off x="3124584" y="1268357"/>
          <a:ext cx="5864860" cy="472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215"/>
                <a:gridCol w="1466215"/>
                <a:gridCol w="1466215"/>
                <a:gridCol w="1466215"/>
              </a:tblGrid>
              <a:tr h="163133">
                <a:tc>
                  <a:txBody>
                    <a:bodyPr/>
                    <a:lstStyle/>
                    <a:p>
                      <a:pPr algn="l" fontAlgn="t"/>
                      <a:r>
                        <a:rPr lang="es-ES_tradnl" sz="1050" u="none" strike="noStrike" dirty="0">
                          <a:effectLst/>
                        </a:rPr>
                        <a:t> </a:t>
                      </a:r>
                      <a:endParaRPr lang="es-ES_tradnl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5477" marR="5477" marT="547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noProof="0" smtClean="0">
                          <a:effectLst/>
                        </a:rPr>
                        <a:t>Always or almost always</a:t>
                      </a:r>
                      <a:endParaRPr lang="en-US" sz="10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noProof="0" smtClean="0">
                          <a:effectLst/>
                        </a:rPr>
                        <a:t>Sometimes</a:t>
                      </a:r>
                      <a:endParaRPr lang="en-US" sz="10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noProof="0" dirty="0" smtClean="0">
                          <a:effectLst/>
                        </a:rPr>
                        <a:t>Never or almost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never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</a:tr>
              <a:tr h="289112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dirty="0" smtClean="0">
                          <a:effectLst/>
                        </a:rPr>
                        <a:t>Advice on the safe way to use the Internet</a:t>
                      </a: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62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17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22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</a:tr>
              <a:tr h="430838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smtClean="0">
                          <a:effectLst/>
                        </a:rPr>
                        <a:t>Explain why some pages are</a:t>
                      </a:r>
                      <a:r>
                        <a:rPr lang="en-US" sz="1000" u="none" strike="noStrike" baseline="0" noProof="0" smtClean="0">
                          <a:effectLst/>
                        </a:rPr>
                        <a:t> good or bad</a:t>
                      </a:r>
                      <a:endParaRPr lang="en-US" sz="1000" u="none" strike="noStrike" noProof="0" smtClean="0">
                        <a:effectLst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57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18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26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</a:tr>
              <a:tr h="289112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dirty="0" smtClean="0">
                          <a:effectLst/>
                        </a:rPr>
                        <a:t>Help you 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do or find something on the Internet</a:t>
                      </a:r>
                      <a:endParaRPr lang="en-US" sz="1000" u="none" strike="noStrike" noProof="0" dirty="0" smtClean="0">
                        <a:effectLst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52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18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29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</a:tr>
              <a:tr h="430838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dirty="0" smtClean="0">
                          <a:effectLst/>
                        </a:rPr>
                        <a:t>Talk about what to do if something upsets you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on the Internet</a:t>
                      </a:r>
                      <a:endParaRPr lang="en-US" sz="1000" u="none" strike="noStrike" noProof="0" dirty="0" smtClean="0">
                        <a:effectLst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47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21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32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</a:tr>
              <a:tr h="289112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dirty="0" smtClean="0">
                          <a:effectLst/>
                        </a:rPr>
                        <a:t>Help when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something </a:t>
                      </a:r>
                      <a:r>
                        <a:rPr lang="en-US" sz="1000" u="none" strike="noStrike" baseline="0" noProof="0" dirty="0" err="1" smtClean="0">
                          <a:effectLst/>
                        </a:rPr>
                        <a:t>upsetted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you on the Internet</a:t>
                      </a:r>
                      <a:endParaRPr lang="en-US" sz="1000" u="none" strike="noStrike" noProof="0" dirty="0" smtClean="0">
                        <a:effectLst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42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18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39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</a:tr>
              <a:tr h="345235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dirty="0" smtClean="0">
                          <a:effectLst/>
                        </a:rPr>
                        <a:t>Encourage you to explore and learn thing on the Internet on your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n-US" sz="1000" u="none" strike="noStrike" noProof="0" dirty="0" smtClean="0">
                          <a:effectLst/>
                        </a:rPr>
                        <a:t>own</a:t>
                      </a: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42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23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35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</a:tr>
              <a:tr h="0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smtClean="0">
                          <a:effectLst/>
                        </a:rPr>
                        <a:t>Talk about what you do on the Intenet</a:t>
                      </a: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43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28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29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</a:tr>
              <a:tr h="289112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smtClean="0">
                          <a:effectLst/>
                        </a:rPr>
                        <a:t>Being</a:t>
                      </a:r>
                      <a:r>
                        <a:rPr lang="en-US" sz="1000" u="none" strike="noStrike" baseline="0" noProof="0" smtClean="0">
                          <a:effectLst/>
                        </a:rPr>
                        <a:t> around when you use the Internet</a:t>
                      </a:r>
                      <a:endParaRPr lang="en-US" sz="1000" u="none" strike="noStrike" noProof="0" smtClean="0">
                        <a:effectLst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41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30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29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</a:tr>
              <a:tr h="572564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smtClean="0">
                          <a:effectLst/>
                        </a:rPr>
                        <a:t>Speak</a:t>
                      </a:r>
                      <a:r>
                        <a:rPr lang="en-US" sz="1000" u="none" strike="noStrike" baseline="0" noProof="0" smtClean="0">
                          <a:effectLst/>
                        </a:rPr>
                        <a:t> about comercial ads that may appear on the internet</a:t>
                      </a:r>
                      <a:endParaRPr lang="en-US" sz="1000" u="none" strike="noStrike" noProof="0" smtClean="0">
                        <a:effectLst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34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21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45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</a:tr>
              <a:tr h="481064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smtClean="0">
                          <a:effectLst/>
                        </a:rPr>
                        <a:t>Sit whith them while you are using the Internet, without</a:t>
                      </a:r>
                      <a:r>
                        <a:rPr lang="en-US" sz="1000" u="none" strike="noStrike" baseline="0" noProof="0" smtClean="0">
                          <a:effectLst/>
                        </a:rPr>
                        <a:t> participating in what you are doing</a:t>
                      </a:r>
                      <a:endParaRPr lang="en-US" sz="1000" u="none" strike="noStrike" noProof="0" smtClean="0">
                        <a:effectLst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30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28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42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</a:tr>
              <a:tr h="289112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dirty="0" smtClean="0">
                          <a:effectLst/>
                        </a:rPr>
                        <a:t>Do activities with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you on the Internet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24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23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51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77" marR="5477" marT="5477" marB="0" anchor="ctr"/>
                </a:tc>
              </a:tr>
            </a:tbl>
          </a:graphicData>
        </a:graphic>
      </p:graphicFrame>
      <p:sp>
        <p:nvSpPr>
          <p:cNvPr id="8" name="Rectángulo 1"/>
          <p:cNvSpPr/>
          <p:nvPr/>
        </p:nvSpPr>
        <p:spPr>
          <a:xfrm>
            <a:off x="3124584" y="6338596"/>
            <a:ext cx="53729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dirty="0"/>
              <a:t>N_I4. </a:t>
            </a:r>
            <a:r>
              <a:rPr lang="en-US" sz="1000" dirty="0"/>
              <a:t>When you use the internet, how often does your parent/</a:t>
            </a:r>
            <a:r>
              <a:rPr lang="en-US" sz="1000" dirty="0" err="1"/>
              <a:t>carer</a:t>
            </a:r>
            <a:r>
              <a:rPr lang="en-US" sz="1000" dirty="0"/>
              <a:t> do any of these things?</a:t>
            </a:r>
            <a:r>
              <a:rPr lang="es-ES_tradnl" sz="1000" dirty="0" smtClean="0">
                <a:solidFill>
                  <a:srgbClr val="FF0000"/>
                </a:solidFill>
              </a:rPr>
              <a:t> </a:t>
            </a:r>
            <a:r>
              <a:rPr lang="es-CL" sz="1000" dirty="0">
                <a:solidFill>
                  <a:srgbClr val="FF0000"/>
                </a:solidFill>
              </a:rPr>
              <a:t> </a:t>
            </a:r>
            <a:endParaRPr lang="es-ES_tradnl" sz="1000" dirty="0">
              <a:solidFill>
                <a:srgbClr val="FF0000"/>
              </a:solidFill>
            </a:endParaRPr>
          </a:p>
        </p:txBody>
      </p:sp>
      <p:sp>
        <p:nvSpPr>
          <p:cNvPr id="9" name="CuadroTexto 6"/>
          <p:cNvSpPr txBox="1"/>
          <p:nvPr/>
        </p:nvSpPr>
        <p:spPr>
          <a:xfrm>
            <a:off x="4690874" y="6534661"/>
            <a:ext cx="390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Base: Children and </a:t>
            </a:r>
            <a:r>
              <a:rPr lang="es-ES" sz="1200" dirty="0" err="1" smtClean="0"/>
              <a:t>teenagers</a:t>
            </a:r>
            <a:r>
              <a:rPr lang="es-ES" sz="1200" dirty="0" smtClean="0"/>
              <a:t> </a:t>
            </a:r>
            <a:r>
              <a:rPr lang="es-ES" sz="1200" dirty="0" err="1" smtClean="0"/>
              <a:t>users</a:t>
            </a:r>
            <a:r>
              <a:rPr lang="es-ES" sz="1200" dirty="0" smtClean="0"/>
              <a:t> of the Internet (n=1000)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8910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rgbClr val="BFBFBF"/>
                </a:solidFill>
              </a:rPr>
              <a:t>Differences in the Self-Report of Parental Mediation</a:t>
            </a:r>
            <a:endParaRPr lang="en-US" sz="3600" b="1" dirty="0">
              <a:solidFill>
                <a:srgbClr val="BFBFB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0635" y="1600200"/>
            <a:ext cx="8436165" cy="49507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Active mediation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 differences between SEG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Gender Differences: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Girls mediation mean is significantly higher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Differences across ages</a:t>
            </a:r>
          </a:p>
          <a:p>
            <a:pPr lvl="3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Curve Shaped: The group from 11 to 13 report higher mediation than the younger (9 to 10) and the older (14 to 17)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Parents that are long time users do significantly more mediations than those who use it from less time or haven’t used it at all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8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Restrictive mediation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Age: The older the lower restrictive mediations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 significant differences across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seg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Gender: Men report more restrictive mediations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 significant differences from the experiences of the parents as Internet users (users/non users; how long have been using it)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27</a:t>
            </a:fld>
            <a:endParaRPr lang="es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BFBFBF"/>
                </a:solidFill>
              </a:rPr>
              <a:t>Differences in the Self-Report of Parental Mediation</a:t>
            </a:r>
            <a:endParaRPr lang="en-US" sz="3600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" sz="3600" b="1" dirty="0" err="1" smtClean="0">
                <a:solidFill>
                  <a:srgbClr val="BFBFBF"/>
                </a:solidFill>
              </a:rPr>
              <a:t>Perception</a:t>
            </a:r>
            <a:r>
              <a:rPr lang="es-ES" sz="3600" b="1" dirty="0" smtClean="0">
                <a:solidFill>
                  <a:srgbClr val="BFBFBF"/>
                </a:solidFill>
              </a:rPr>
              <a:t> of active </a:t>
            </a:r>
            <a:r>
              <a:rPr lang="es-ES" sz="3600" b="1" dirty="0" err="1" smtClean="0">
                <a:solidFill>
                  <a:srgbClr val="BFBFBF"/>
                </a:solidFill>
              </a:rPr>
              <a:t>mediation</a:t>
            </a:r>
            <a:r>
              <a:rPr lang="es-ES" sz="3600" b="1" dirty="0" smtClean="0">
                <a:solidFill>
                  <a:srgbClr val="BFBFBF"/>
                </a:solidFill>
              </a:rPr>
              <a:t> </a:t>
            </a:r>
            <a:r>
              <a:rPr lang="es-ES" sz="3600" b="1" dirty="0" err="1" smtClean="0">
                <a:solidFill>
                  <a:srgbClr val="BFBFBF"/>
                </a:solidFill>
              </a:rPr>
              <a:t>by</a:t>
            </a:r>
            <a:r>
              <a:rPr lang="es-ES" sz="3600" b="1" dirty="0" smtClean="0">
                <a:solidFill>
                  <a:srgbClr val="BFBFBF"/>
                </a:solidFill>
              </a:rPr>
              <a:t> the </a:t>
            </a:r>
            <a:r>
              <a:rPr lang="es-ES" sz="3600" b="1" dirty="0" err="1" smtClean="0">
                <a:solidFill>
                  <a:srgbClr val="BFBFBF"/>
                </a:solidFill>
              </a:rPr>
              <a:t>teacher</a:t>
            </a:r>
            <a:endParaRPr lang="es-ES" sz="36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7263708"/>
              </p:ext>
            </p:extLst>
          </p:nvPr>
        </p:nvGraphicFramePr>
        <p:xfrm>
          <a:off x="3752143" y="1375106"/>
          <a:ext cx="5034672" cy="4751519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58668"/>
                <a:gridCol w="1258668"/>
                <a:gridCol w="1258668"/>
                <a:gridCol w="1258668"/>
              </a:tblGrid>
              <a:tr h="225298">
                <a:tc>
                  <a:txBody>
                    <a:bodyPr/>
                    <a:lstStyle/>
                    <a:p>
                      <a:pPr algn="l" fontAlgn="t"/>
                      <a:r>
                        <a:rPr lang="es-ES_tradnl" sz="1050" u="none" strike="noStrike" dirty="0">
                          <a:effectLst/>
                        </a:rPr>
                        <a:t> </a:t>
                      </a:r>
                      <a:endParaRPr lang="es-ES_tradnl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899" marR="6899" marT="855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Siempre o casi siempre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A veces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Nunca o casi nunca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</a:tr>
              <a:tr h="549727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dirty="0" smtClean="0">
                          <a:effectLst/>
                        </a:rPr>
                        <a:t>Encourage you to explore and learn thing on the Internet on your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n-US" sz="1000" u="none" strike="noStrike" noProof="0" dirty="0" smtClean="0">
                          <a:effectLst/>
                        </a:rPr>
                        <a:t>own</a:t>
                      </a: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40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24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35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</a:tr>
              <a:tr h="490592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dirty="0" smtClean="0">
                          <a:effectLst/>
                        </a:rPr>
                        <a:t>Advice on the safe way to use the Internet</a:t>
                      </a: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42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21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36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</a:tr>
              <a:tr h="549727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dirty="0" smtClean="0">
                          <a:effectLst/>
                        </a:rPr>
                        <a:t>Explain why some pages are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good or bad</a:t>
                      </a:r>
                      <a:endParaRPr lang="en-US" sz="1000" u="none" strike="noStrike" noProof="0" dirty="0" smtClean="0">
                        <a:effectLst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45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19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36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</a:tr>
              <a:tr h="333442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dirty="0" smtClean="0">
                          <a:effectLst/>
                        </a:rPr>
                        <a:t>Help you 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do or find something on the Internet</a:t>
                      </a:r>
                      <a:endParaRPr lang="en-US" sz="1000" u="none" strike="noStrike" noProof="0" dirty="0" smtClean="0">
                        <a:effectLst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35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21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44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</a:tr>
              <a:tr h="657871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dirty="0" smtClean="0">
                          <a:effectLst/>
                        </a:rPr>
                        <a:t>Talk about what to do if something upsets you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on the Internet</a:t>
                      </a:r>
                      <a:endParaRPr lang="en-US" sz="1000" u="none" strike="noStrike" noProof="0" dirty="0" smtClean="0">
                        <a:effectLst/>
                      </a:endParaRPr>
                    </a:p>
                  </a:txBody>
                  <a:tcPr marL="5477" marR="5477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33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22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45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</a:tr>
              <a:tr h="76601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 dirty="0" err="1" smtClean="0">
                          <a:effectLst/>
                        </a:rPr>
                        <a:t>Give</a:t>
                      </a:r>
                      <a:r>
                        <a:rPr lang="es-ES_tradnl" sz="1000" u="none" strike="noStrike" dirty="0" smtClean="0">
                          <a:effectLst/>
                        </a:rPr>
                        <a:t> </a:t>
                      </a:r>
                      <a:r>
                        <a:rPr lang="es-ES_tradnl" sz="1000" u="none" strike="noStrike" dirty="0" err="1" smtClean="0">
                          <a:effectLst/>
                        </a:rPr>
                        <a:t>you</a:t>
                      </a:r>
                      <a:r>
                        <a:rPr lang="es-ES_tradnl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000" u="none" strike="noStrike" baseline="0" dirty="0" err="1" smtClean="0">
                          <a:effectLst/>
                        </a:rPr>
                        <a:t>suggestions</a:t>
                      </a:r>
                      <a:r>
                        <a:rPr lang="es-ES_tradnl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000" u="none" strike="noStrike" baseline="0" dirty="0" err="1" smtClean="0">
                          <a:effectLst/>
                        </a:rPr>
                        <a:t>about</a:t>
                      </a:r>
                      <a:r>
                        <a:rPr lang="es-ES_tradnl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000" u="none" strike="noStrike" baseline="0" dirty="0" err="1" smtClean="0">
                          <a:effectLst/>
                        </a:rPr>
                        <a:t>how</a:t>
                      </a:r>
                      <a:r>
                        <a:rPr lang="es-ES_tradnl" sz="1000" u="none" strike="noStrike" baseline="0" dirty="0" smtClean="0">
                          <a:effectLst/>
                        </a:rPr>
                        <a:t> to </a:t>
                      </a:r>
                      <a:r>
                        <a:rPr lang="es-ES_tradnl" sz="1000" u="none" strike="noStrike" baseline="0" dirty="0" err="1" smtClean="0">
                          <a:effectLst/>
                        </a:rPr>
                        <a:t>behave</a:t>
                      </a:r>
                      <a:r>
                        <a:rPr lang="es-ES_tradnl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000" u="none" strike="noStrike" baseline="0" dirty="0" err="1" smtClean="0">
                          <a:effectLst/>
                        </a:rPr>
                        <a:t>with</a:t>
                      </a:r>
                      <a:r>
                        <a:rPr lang="es-ES_tradnl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000" u="none" strike="noStrike" baseline="0" dirty="0" err="1" smtClean="0">
                          <a:effectLst/>
                        </a:rPr>
                        <a:t>other</a:t>
                      </a:r>
                      <a:r>
                        <a:rPr lang="es-ES_tradnl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000" u="none" strike="noStrike" baseline="0" dirty="0" err="1" smtClean="0">
                          <a:effectLst/>
                        </a:rPr>
                        <a:t>people</a:t>
                      </a:r>
                      <a:r>
                        <a:rPr lang="es-ES_tradnl" sz="1000" u="none" strike="noStrike" baseline="0" dirty="0" smtClean="0">
                          <a:effectLst/>
                        </a:rPr>
                        <a:t> on the Internet</a:t>
                      </a:r>
                      <a:endParaRPr lang="es-ES_tradnl" sz="1000" u="none" strike="noStrike" dirty="0" smtClean="0">
                        <a:effectLst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34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19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45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</a:tr>
              <a:tr h="490592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dirty="0" smtClean="0">
                          <a:effectLst/>
                        </a:rPr>
                        <a:t>Help when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something </a:t>
                      </a:r>
                      <a:r>
                        <a:rPr lang="en-US" sz="1000" u="none" strike="noStrike" baseline="0" noProof="0" dirty="0" err="1" smtClean="0">
                          <a:effectLst/>
                        </a:rPr>
                        <a:t>upsetted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you on the Internet</a:t>
                      </a:r>
                      <a:endParaRPr lang="en-US" sz="1000" u="none" strike="noStrike" noProof="0" dirty="0" smtClean="0">
                        <a:effectLst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30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15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54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</a:tr>
              <a:tr h="490592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000" u="none" strike="noStrike" noProof="0" dirty="0" smtClean="0">
                          <a:effectLst/>
                        </a:rPr>
                        <a:t>Talk about what you do on the Internet</a:t>
                      </a: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23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>
                          <a:effectLst/>
                        </a:rPr>
                        <a:t>20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>
                          <a:effectLst/>
                        </a:rPr>
                        <a:t>57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9" marR="6899" marT="8556" marB="0" anchor="ctr"/>
                </a:tc>
              </a:tr>
            </a:tbl>
          </a:graphicData>
        </a:graphic>
      </p:graphicFrame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115533" y="1569603"/>
            <a:ext cx="3493731" cy="4370575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little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more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than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third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reports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teaches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mediate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always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almost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always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the use of internet</a:t>
            </a:r>
          </a:p>
          <a:p>
            <a:endParaRPr lang="es-E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little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over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half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reports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teacher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has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never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almost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never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mediated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something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upsetted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them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on the internet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28</a:t>
            </a:fld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797056" y="6114041"/>
            <a:ext cx="45771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N_J1. </a:t>
            </a:r>
            <a:r>
              <a:rPr lang="es-CL" sz="1000" dirty="0"/>
              <a:t>N_I4. </a:t>
            </a:r>
            <a:r>
              <a:rPr lang="en-US" sz="1000" dirty="0"/>
              <a:t>When you use the internet, how often does your </a:t>
            </a:r>
            <a:r>
              <a:rPr lang="en-US" sz="1000" dirty="0" smtClean="0"/>
              <a:t>teacher </a:t>
            </a:r>
            <a:r>
              <a:rPr lang="en-US" sz="1000" dirty="0"/>
              <a:t>do any of these things?</a:t>
            </a:r>
            <a:r>
              <a:rPr lang="es-ES_tradnl" sz="1000" dirty="0"/>
              <a:t> </a:t>
            </a:r>
            <a:r>
              <a:rPr lang="es-CL" sz="1000" dirty="0"/>
              <a:t>  (%)</a:t>
            </a:r>
            <a:endParaRPr lang="es-ES_tradnl" sz="1000" dirty="0"/>
          </a:p>
          <a:p>
            <a:endParaRPr lang="es-ES" sz="1000" dirty="0"/>
          </a:p>
        </p:txBody>
      </p:sp>
      <p:sp>
        <p:nvSpPr>
          <p:cNvPr id="8" name="CuadroTexto 6"/>
          <p:cNvSpPr txBox="1"/>
          <p:nvPr/>
        </p:nvSpPr>
        <p:spPr>
          <a:xfrm>
            <a:off x="4690874" y="6534661"/>
            <a:ext cx="390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Base: Children and </a:t>
            </a:r>
            <a:r>
              <a:rPr lang="es-ES" sz="1200" dirty="0" err="1" smtClean="0"/>
              <a:t>teenagers</a:t>
            </a:r>
            <a:r>
              <a:rPr lang="es-ES" sz="1200" dirty="0" smtClean="0"/>
              <a:t> </a:t>
            </a:r>
            <a:r>
              <a:rPr lang="es-ES" sz="1200" dirty="0" err="1" smtClean="0"/>
              <a:t>users</a:t>
            </a:r>
            <a:r>
              <a:rPr lang="es-ES" sz="1200" dirty="0" smtClean="0"/>
              <a:t> of the Internet (n=1000)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830772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Risks</a:t>
            </a:r>
            <a:endParaRPr lang="en-US" sz="3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29</a:t>
            </a:fld>
            <a:endParaRPr lang="es-ES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10967"/>
              </p:ext>
            </p:extLst>
          </p:nvPr>
        </p:nvGraphicFramePr>
        <p:xfrm>
          <a:off x="722313" y="4406899"/>
          <a:ext cx="8421687" cy="206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672"/>
                <a:gridCol w="6738015"/>
              </a:tblGrid>
              <a:tr h="2063593"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tx1"/>
                          </a:solidFill>
                        </a:rPr>
                        <a:t>Risks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noProof="0" dirty="0" smtClean="0"/>
                        <a:t>Risk is not present but possibility. It mustn’t be confused with harm. Risk is not something that happens, but a set of conditions that mediate the probability of something negative happening</a:t>
                      </a:r>
                      <a:endParaRPr lang="en-US" sz="2000" noProof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8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3</a:t>
            </a:fld>
            <a:endParaRPr lang="es-E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997635"/>
              </p:ext>
            </p:extLst>
          </p:nvPr>
        </p:nvGraphicFramePr>
        <p:xfrm>
          <a:off x="137372" y="415435"/>
          <a:ext cx="8773536" cy="598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109"/>
                <a:gridCol w="5440427"/>
              </a:tblGrid>
              <a:tr h="36157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err="1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Kids</a:t>
                      </a:r>
                      <a:r>
                        <a:rPr lang="es-ES_tradnl" sz="14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Online Chile.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a typeface="ＭＳ 明朝"/>
                          <a:cs typeface="Calibri"/>
                        </a:rPr>
                        <a:t>Study of the uses, opportunities and risks in the use of ICT by children and teenagers</a:t>
                      </a:r>
                      <a:endParaRPr lang="es-ES_tradnl" sz="16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1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Objective</a:t>
                      </a:r>
                      <a:endParaRPr lang="en-US" sz="1600" b="1" noProof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To describe the uses,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opportunities and risks in the use of ICT by children and teenagers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 in Chile</a:t>
                      </a:r>
                    </a:p>
                  </a:txBody>
                  <a:tcPr marL="68580" marR="68580" marT="0" marB="0" anchor="ctr"/>
                </a:tc>
              </a:tr>
              <a:tr h="341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Length</a:t>
                      </a:r>
                      <a:r>
                        <a:rPr lang="es-ES_tradnl" sz="1400" b="1" baseline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of Field </a:t>
                      </a:r>
                      <a:r>
                        <a:rPr lang="en-US" sz="1400" b="1" baseline="0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Work</a:t>
                      </a:r>
                      <a:endParaRPr lang="en-US" sz="1600" b="1" noProof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August to October 20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16</a:t>
                      </a:r>
                      <a:endParaRPr lang="es-ES_tradnl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1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Population</a:t>
                      </a:r>
                      <a:endParaRPr lang="en-US" sz="1600" b="1" noProof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1.456.422 inhabitants between 9 and 17 years old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61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Sample Size</a:t>
                      </a:r>
                      <a:endParaRPr lang="en-US" sz="1600" b="1" noProof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1000 children and teenagers between 9 and 17 years old,  plus a parent or  the main carer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1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Sampling</a:t>
                      </a:r>
                      <a:r>
                        <a:rPr lang="en-US" sz="1400" b="1" baseline="0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Design</a:t>
                      </a:r>
                      <a:endParaRPr lang="en-US" sz="1600" b="1" noProof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Random with three stages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1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Sample</a:t>
                      </a:r>
                      <a:r>
                        <a:rPr lang="es-ES_tradnl" sz="14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Error</a:t>
                      </a:r>
                      <a:endParaRPr lang="es-ES_tradnl" sz="16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3,1%</a:t>
                      </a:r>
                    </a:p>
                  </a:txBody>
                  <a:tcPr marL="68580" marR="68580" marT="0" marB="0" anchor="ctr"/>
                </a:tc>
              </a:tr>
              <a:tr h="361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+mn-lt"/>
                          <a:ea typeface="ＭＳ 明朝"/>
                          <a:cs typeface="Calibri"/>
                        </a:rPr>
                        <a:t>Representativeness </a:t>
                      </a:r>
                      <a:r>
                        <a:rPr lang="en-US" sz="1400" b="1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Level</a:t>
                      </a:r>
                      <a:endParaRPr lang="en-US" sz="1600" b="1" noProof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National (urban areas of more than 100.000 inhabitants and less than 70.000 in the 15 regions of the country)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61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Target </a:t>
                      </a:r>
                      <a:r>
                        <a:rPr lang="en-US" sz="1400" b="1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Population</a:t>
                      </a:r>
                      <a:endParaRPr lang="en-US" sz="1600" b="1" noProof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Internet users with ages between 9 and 17 years (User= has used internet at least once in the last 3 months).</a:t>
                      </a:r>
                    </a:p>
                  </a:txBody>
                  <a:tcPr marL="68580" marR="68580" marT="0" marB="0" anchor="ctr"/>
                </a:tc>
              </a:tr>
              <a:tr h="361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Qualified Informant</a:t>
                      </a:r>
                      <a:endParaRPr lang="en-US" sz="1600" b="1" noProof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Internet users with ages between 9 and 17 years , and a parent or  the main carer</a:t>
                      </a:r>
                    </a:p>
                  </a:txBody>
                  <a:tcPr marL="68580" marR="68580" marT="0" marB="0" anchor="ctr"/>
                </a:tc>
              </a:tr>
              <a:tr h="723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Instruments application</a:t>
                      </a:r>
                      <a:r>
                        <a:rPr lang="en-US" sz="1400" b="1" baseline="0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modality</a:t>
                      </a:r>
                      <a:endParaRPr lang="en-US" sz="1600" b="1" noProof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Face to Face CAPI at</a:t>
                      </a:r>
                      <a:r>
                        <a:rPr lang="en-US" sz="1400" baseline="0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home</a:t>
                      </a:r>
                      <a:r>
                        <a:rPr lang="en-US" sz="1400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(parents and children</a:t>
                      </a:r>
                      <a:r>
                        <a:rPr lang="en-US" sz="1400" baseline="0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and teenagers between 9 and 17 years old)</a:t>
                      </a:r>
                      <a:endParaRPr lang="en-US" sz="1600" noProof="0" dirty="0" smtClean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Self-Applied at home(CAPI): children</a:t>
                      </a:r>
                      <a:r>
                        <a:rPr lang="en-US" sz="1400" baseline="0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and teenagers between 9 and 17 years old</a:t>
                      </a:r>
                      <a:endParaRPr lang="en-US" sz="1600" noProof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15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Responsable </a:t>
                      </a:r>
                      <a:r>
                        <a:rPr lang="en-US" sz="1400" b="1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Institution</a:t>
                      </a:r>
                      <a:endParaRPr lang="en-US" sz="1600" b="1" noProof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rPr>
                        <a:t>Pontificia Universidad Católica de </a:t>
                      </a:r>
                      <a:r>
                        <a:rPr lang="es-ES_tradnl" sz="14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rPr>
                        <a:t>Valparaíso</a:t>
                      </a:r>
                      <a:endParaRPr lang="es-ES_tradnl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15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Collaborator</a:t>
                      </a:r>
                      <a:r>
                        <a:rPr lang="es-ES_tradnl" sz="1400" b="1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Institutions</a:t>
                      </a:r>
                      <a:endParaRPr lang="es-ES_tradnl" sz="1600" b="1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</a:rPr>
                        <a:t>Centro de Estudios de Políticas y Prácticas en Educación, CEPPE-UC; Instituto de Comunicación e Imagen, U. Chile</a:t>
                      </a:r>
                    </a:p>
                  </a:txBody>
                  <a:tcPr marL="68580" marR="68580" marT="0" marB="0" anchor="ctr"/>
                </a:tc>
              </a:tr>
              <a:tr h="361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Institution that</a:t>
                      </a:r>
                      <a:r>
                        <a:rPr lang="en-US" sz="1400" b="1" baseline="0" noProof="0" dirty="0" smtClean="0">
                          <a:effectLst/>
                          <a:latin typeface="Calibri"/>
                          <a:ea typeface="ＭＳ 明朝"/>
                          <a:cs typeface="Calibri"/>
                        </a:rPr>
                        <a:t> does the Field Work</a:t>
                      </a:r>
                      <a:endParaRPr lang="en-US" sz="1600" b="1" noProof="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/>
                          <a:ea typeface="ＭＳ 明朝"/>
                          <a:cs typeface="Calibri"/>
                        </a:rPr>
                        <a:t>Ipsos Chile</a:t>
                      </a:r>
                      <a:endParaRPr lang="es-ES_tradnl" sz="16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2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Risky Situations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228602" y="1417638"/>
            <a:ext cx="8661398" cy="171502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Risky practices are infrequent</a:t>
            </a:r>
          </a:p>
          <a:p>
            <a:r>
              <a:rPr lang="en-US" sz="2000" dirty="0" smtClean="0">
                <a:solidFill>
                  <a:srgbClr val="1F497D"/>
                </a:solidFill>
              </a:rPr>
              <a:t>85% has never pretended to be someone else</a:t>
            </a:r>
          </a:p>
          <a:p>
            <a:r>
              <a:rPr lang="en-US" sz="2000" dirty="0" smtClean="0">
                <a:solidFill>
                  <a:srgbClr val="1F497D"/>
                </a:solidFill>
              </a:rPr>
              <a:t>85% has never sent photos/videos. Intensive practice in just 2%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28602" y="6200701"/>
            <a:ext cx="6362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ES_tradnl" sz="1200" dirty="0">
                <a:solidFill>
                  <a:srgbClr val="FF0000"/>
                </a:solidFill>
              </a:rPr>
              <a:t> </a:t>
            </a:r>
            <a:r>
              <a:rPr lang="es-ES_tradnl" sz="1200" dirty="0"/>
              <a:t>A_F1.</a:t>
            </a:r>
            <a:r>
              <a:rPr lang="es-ES_tradnl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In the PAST YEAR, how often have you done these things online?</a:t>
            </a:r>
            <a:endParaRPr lang="es-ES_tradnl" sz="1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81645"/>
              </p:ext>
            </p:extLst>
          </p:nvPr>
        </p:nvGraphicFramePr>
        <p:xfrm>
          <a:off x="263610" y="3022712"/>
          <a:ext cx="8626389" cy="291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371"/>
                <a:gridCol w="459418"/>
                <a:gridCol w="625620"/>
                <a:gridCol w="866140"/>
                <a:gridCol w="866140"/>
                <a:gridCol w="866140"/>
                <a:gridCol w="866140"/>
                <a:gridCol w="866140"/>
                <a:gridCol w="866140"/>
                <a:gridCol w="86614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noProof="0" smtClean="0">
                          <a:effectLst/>
                        </a:rPr>
                        <a:t>Never</a:t>
                      </a:r>
                      <a:endParaRPr lang="en-US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noProof="0" smtClean="0">
                          <a:effectLst/>
                        </a:rPr>
                        <a:t>Almost</a:t>
                      </a:r>
                      <a:r>
                        <a:rPr lang="en-US" sz="1000" u="none" strike="noStrike" baseline="0" noProof="0" smtClean="0">
                          <a:effectLst/>
                        </a:rPr>
                        <a:t> Never</a:t>
                      </a:r>
                      <a:endParaRPr lang="en-US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noProof="0" smtClean="0">
                          <a:effectLst/>
                        </a:rPr>
                        <a:t>At least once a moth</a:t>
                      </a:r>
                      <a:endParaRPr lang="en-US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noProof="0" smtClean="0">
                          <a:effectLst/>
                        </a:rPr>
                        <a:t>At least</a:t>
                      </a:r>
                      <a:r>
                        <a:rPr lang="en-US" sz="1000" u="none" strike="noStrike" baseline="0" noProof="0" smtClean="0">
                          <a:effectLst/>
                        </a:rPr>
                        <a:t> once a week</a:t>
                      </a:r>
                      <a:endParaRPr lang="en-US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noProof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Everyday</a:t>
                      </a:r>
                      <a:r>
                        <a:rPr lang="en-US" sz="1000" b="1" i="0" u="none" strike="noStrike" baseline="0" noProof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or almost everyday</a:t>
                      </a:r>
                      <a:endParaRPr lang="en-US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noProof="0" smtClean="0">
                          <a:effectLst/>
                        </a:rPr>
                        <a:t>Eveyday, several times a day</a:t>
                      </a:r>
                      <a:endParaRPr lang="en-US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noProof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Rather</a:t>
                      </a:r>
                      <a:r>
                        <a:rPr lang="en-US" sz="1000" b="1" i="0" u="none" strike="noStrike" baseline="0" noProof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not answer</a:t>
                      </a:r>
                      <a:endParaRPr lang="en-US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noProof="0" dirty="0" smtClean="0">
                          <a:effectLst/>
                        </a:rPr>
                        <a:t>Doesn’t Know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000" u="none" strike="noStrike" dirty="0">
                          <a:effectLst/>
                        </a:rPr>
                        <a:t>Total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noProof="0" dirty="0" smtClean="0">
                          <a:effectLst/>
                        </a:rPr>
                        <a:t>Look for new friends on the Internet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41,0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26,4</a:t>
                      </a:r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8,3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8,1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7,2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5,7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1,7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1,5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noProof="0" dirty="0" smtClean="0">
                          <a:effectLst/>
                        </a:rPr>
                        <a:t>Send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n-US" sz="1000" u="none" strike="noStrike" noProof="0" dirty="0" smtClean="0">
                          <a:effectLst/>
                        </a:rPr>
                        <a:t>personal </a:t>
                      </a:r>
                      <a:r>
                        <a:rPr lang="en-US" sz="1000" u="none" strike="noStrike" noProof="0" dirty="0" err="1" smtClean="0">
                          <a:effectLst/>
                        </a:rPr>
                        <a:t>infor</a:t>
                      </a:r>
                      <a:r>
                        <a:rPr lang="en-US" sz="1000" u="none" strike="noStrike" noProof="0" dirty="0" smtClean="0">
                          <a:effectLst/>
                        </a:rPr>
                        <a:t> </a:t>
                      </a:r>
                      <a:r>
                        <a:rPr lang="en-US" sz="1000" u="none" strike="noStrike" noProof="0" dirty="0" err="1" smtClean="0">
                          <a:effectLst/>
                        </a:rPr>
                        <a:t>mation</a:t>
                      </a:r>
                      <a:r>
                        <a:rPr lang="en-US" sz="1000" u="none" strike="noStrike" noProof="0" dirty="0" smtClean="0">
                          <a:effectLst/>
                        </a:rPr>
                        <a:t> (e.g. full name, </a:t>
                      </a:r>
                      <a:r>
                        <a:rPr lang="en-US" sz="1000" u="none" strike="noStrike" noProof="0" dirty="0" err="1" smtClean="0">
                          <a:effectLst/>
                        </a:rPr>
                        <a:t>adress</a:t>
                      </a:r>
                      <a:r>
                        <a:rPr lang="en-US" sz="1000" u="none" strike="noStrike" noProof="0" dirty="0" smtClean="0">
                          <a:effectLst/>
                        </a:rPr>
                        <a:t>, phone number)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to someone  whom I don’t know personally</a:t>
                      </a:r>
                      <a:endParaRPr lang="en-US" sz="1000" u="none" strike="noStrike" noProof="0" dirty="0" smtClean="0">
                        <a:effectLst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effectLst/>
                        </a:rPr>
                        <a:t>74,0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u="none" strike="noStrike" dirty="0">
                          <a:effectLst/>
                        </a:rPr>
                        <a:t>12,0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 dirty="0">
                          <a:effectLst/>
                        </a:rPr>
                        <a:t>1,8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 dirty="0">
                          <a:effectLst/>
                        </a:rPr>
                        <a:t>3,9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2,3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2,1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 dirty="0">
                          <a:effectLst/>
                        </a:rPr>
                        <a:t>1,7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2,2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noProof="0" dirty="0" smtClean="0">
                          <a:effectLst/>
                        </a:rPr>
                        <a:t>Add people that I don’t know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personally to my friends or contacts list</a:t>
                      </a:r>
                      <a:endParaRPr lang="en-US" sz="1000" u="none" strike="noStrike" noProof="0" dirty="0" smtClean="0">
                        <a:effectLst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 dirty="0">
                          <a:effectLst/>
                        </a:rPr>
                        <a:t>52,5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 dirty="0">
                          <a:effectLst/>
                        </a:rPr>
                        <a:t>22,7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 dirty="0">
                          <a:effectLst/>
                        </a:rPr>
                        <a:t>7,7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6,5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effectLst/>
                        </a:rPr>
                        <a:t>3,8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effectLst/>
                        </a:rPr>
                        <a:t>3,3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 dirty="0">
                          <a:effectLst/>
                        </a:rPr>
                        <a:t>1,8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 dirty="0">
                          <a:effectLst/>
                        </a:rPr>
                        <a:t>1,7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noProof="0" dirty="0" smtClean="0">
                          <a:effectLst/>
                        </a:rPr>
                        <a:t>Pretend to be someone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else on the Internet</a:t>
                      </a:r>
                      <a:endParaRPr lang="en-US" sz="1000" u="none" strike="noStrike" noProof="0" dirty="0" smtClean="0">
                        <a:effectLst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effectLst/>
                        </a:rPr>
                        <a:t>84,8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effectLst/>
                        </a:rPr>
                        <a:t>7,0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1,5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1,3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1,4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1,5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1,5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noProof="0" dirty="0" smtClean="0">
                          <a:effectLst/>
                        </a:rPr>
                        <a:t>Send a photo or a video</a:t>
                      </a:r>
                      <a:r>
                        <a:rPr lang="en-US" sz="1000" u="none" strike="noStrike" baseline="0" noProof="0" dirty="0" smtClean="0">
                          <a:effectLst/>
                        </a:rPr>
                        <a:t> of me to someone whom I don’t know personally</a:t>
                      </a:r>
                      <a:endParaRPr lang="en-US" sz="1000" u="none" strike="noStrike" noProof="0" dirty="0" smtClean="0">
                        <a:effectLst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85,5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effectLst/>
                        </a:rPr>
                        <a:t>6,3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 dirty="0">
                          <a:effectLst/>
                        </a:rPr>
                        <a:t>1,4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1,4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1,8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1,1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1,1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u="none" strike="noStrike">
                          <a:effectLst/>
                        </a:rPr>
                        <a:t>1,4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65" marR="10365" marT="10365" marB="0" anchor="ctr"/>
                </a:tc>
              </a:tr>
            </a:tbl>
          </a:graphicData>
        </a:graphic>
      </p:graphicFrame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30</a:t>
            </a:fld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690874" y="6534661"/>
            <a:ext cx="390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Base: Children and </a:t>
            </a:r>
            <a:r>
              <a:rPr lang="es-ES" sz="1200" dirty="0" err="1" smtClean="0"/>
              <a:t>teenagers</a:t>
            </a:r>
            <a:r>
              <a:rPr lang="es-ES" sz="1200" dirty="0" smtClean="0"/>
              <a:t> </a:t>
            </a:r>
            <a:r>
              <a:rPr lang="es-ES" sz="1200" dirty="0" err="1" smtClean="0"/>
              <a:t>users</a:t>
            </a:r>
            <a:r>
              <a:rPr lang="es-ES" sz="1200" dirty="0" smtClean="0"/>
              <a:t> of the Internet (n=1000)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9920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smtClean="0">
                <a:solidFill>
                  <a:srgbClr val="BFBFBF"/>
                </a:solidFill>
              </a:rPr>
              <a:t>Risks and Perception of Harm</a:t>
            </a:r>
            <a:endParaRPr lang="en-US" sz="4000" b="1">
              <a:solidFill>
                <a:srgbClr val="BFBFB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93091" y="589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200" dirty="0" smtClean="0"/>
              <a:t>A_F12</a:t>
            </a:r>
            <a:r>
              <a:rPr lang="es-ES_tradnl" sz="1200" dirty="0"/>
              <a:t>. </a:t>
            </a:r>
            <a:r>
              <a:rPr lang="en-US" sz="1200" dirty="0"/>
              <a:t>n the PAST YEAR, how often did </a:t>
            </a:r>
            <a:r>
              <a:rPr lang="en-US" sz="1200" dirty="0" smtClean="0"/>
              <a:t>something happened </a:t>
            </a:r>
            <a:r>
              <a:rPr lang="en-US" sz="1200" dirty="0"/>
              <a:t>online that bothered or upset you in some way (e.g., made you feel uncomfortable, scared or that you shouldn’t have seen it)? </a:t>
            </a:r>
            <a:endParaRPr lang="es-ES_tradnl" sz="1200" dirty="0"/>
          </a:p>
        </p:txBody>
      </p:sp>
      <p:sp>
        <p:nvSpPr>
          <p:cNvPr id="6" name="Cerrar llave 5"/>
          <p:cNvSpPr/>
          <p:nvPr/>
        </p:nvSpPr>
        <p:spPr>
          <a:xfrm>
            <a:off x="4981301" y="4278155"/>
            <a:ext cx="583790" cy="93584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412691" y="4100239"/>
            <a:ext cx="2579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36% have had an experience that made them feel bad in the last year</a:t>
            </a:r>
          </a:p>
          <a:p>
            <a:pPr algn="ctr"/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To a very little percentage of them is a regular experience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66700" y="1555969"/>
            <a:ext cx="8267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Children and teenagers Internet users in Chile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36% has had at least one experience on the Internet that have made them feel bad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59% report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NEVER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having an experience on the Internet that have made them feel bad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31</a:t>
            </a:fld>
            <a:endParaRPr lang="es-ES"/>
          </a:p>
        </p:txBody>
      </p:sp>
      <p:graphicFrame>
        <p:nvGraphicFramePr>
          <p:cNvPr id="11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678683"/>
              </p:ext>
            </p:extLst>
          </p:nvPr>
        </p:nvGraphicFramePr>
        <p:xfrm>
          <a:off x="993091" y="3947913"/>
          <a:ext cx="3835810" cy="1748565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2523559"/>
                <a:gridCol w="1312251"/>
              </a:tblGrid>
              <a:tr h="249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 smtClean="0">
                          <a:effectLst/>
                        </a:rPr>
                        <a:t>Never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59,1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9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smtClean="0">
                          <a:effectLst/>
                        </a:rPr>
                        <a:t>Once</a:t>
                      </a:r>
                      <a:r>
                        <a:rPr lang="en-US" sz="1400" u="none" strike="noStrike" baseline="0" noProof="0" smtClean="0">
                          <a:effectLst/>
                        </a:rPr>
                        <a:t> or twice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23,7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9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smtClean="0">
                          <a:effectLst/>
                        </a:rPr>
                        <a:t>At least once a month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6,9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9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smtClean="0">
                          <a:effectLst/>
                        </a:rPr>
                        <a:t>At least once a week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 dirty="0">
                          <a:effectLst/>
                        </a:rPr>
                        <a:t>3,2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9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smtClean="0">
                          <a:effectLst/>
                        </a:rPr>
                        <a:t>Everyday or almos everyday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1,7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9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smtClean="0">
                          <a:effectLst/>
                        </a:rPr>
                        <a:t>Rather not answer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1,7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9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 smtClean="0">
                          <a:effectLst/>
                        </a:rPr>
                        <a:t>Doesn’t Know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>
                          <a:effectLst/>
                        </a:rPr>
                        <a:t>3,7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4690874" y="6534661"/>
            <a:ext cx="390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Base: Children and </a:t>
            </a:r>
            <a:r>
              <a:rPr lang="es-ES" sz="1200" dirty="0" err="1" smtClean="0"/>
              <a:t>teenagers</a:t>
            </a:r>
            <a:r>
              <a:rPr lang="es-ES" sz="1200" dirty="0" smtClean="0"/>
              <a:t> </a:t>
            </a:r>
            <a:r>
              <a:rPr lang="es-ES" sz="1200" dirty="0" err="1" smtClean="0"/>
              <a:t>users</a:t>
            </a:r>
            <a:r>
              <a:rPr lang="es-ES" sz="1200" dirty="0" smtClean="0"/>
              <a:t> of the Internet (n=1000)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5857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b="1" smtClean="0">
                <a:solidFill>
                  <a:srgbClr val="BFBFBF"/>
                </a:solidFill>
              </a:rPr>
              <a:t>Support in negative situations</a:t>
            </a:r>
            <a:endParaRPr lang="en-US" sz="3600" b="1">
              <a:solidFill>
                <a:srgbClr val="BFBFBF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>
          <a:xfrm>
            <a:off x="6534030" y="6737944"/>
            <a:ext cx="2133600" cy="365125"/>
          </a:xfrm>
        </p:spPr>
        <p:txBody>
          <a:bodyPr/>
          <a:lstStyle/>
          <a:p>
            <a:fld id="{A12B4C12-4765-0641-AFEE-8D94456B84F8}" type="slidenum">
              <a:rPr lang="es-ES" smtClean="0"/>
              <a:t>32</a:t>
            </a:fld>
            <a:endParaRPr lang="es-E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475410"/>
              </p:ext>
            </p:extLst>
          </p:nvPr>
        </p:nvGraphicFramePr>
        <p:xfrm>
          <a:off x="4191498" y="6202345"/>
          <a:ext cx="4495302" cy="439420"/>
        </p:xfrm>
        <a:graphic>
          <a:graphicData uri="http://schemas.openxmlformats.org/drawingml/2006/table">
            <a:tbl>
              <a:tblPr/>
              <a:tblGrid>
                <a:gridCol w="4495302"/>
              </a:tblGrid>
              <a:tr h="38851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P_I2.- 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How </a:t>
                      </a:r>
                      <a:r>
                        <a:rPr lang="es-ES_trad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frequent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_trad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es-ES_trad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_trad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tells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things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upsetted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him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/her on the Internet?</a:t>
                      </a:r>
                      <a:endParaRPr lang="es-ES_tradnl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92707" y="3111008"/>
            <a:ext cx="42942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ES_tradnl" sz="1400" dirty="0">
                <a:solidFill>
                  <a:srgbClr val="000000"/>
                </a:solidFill>
              </a:rPr>
              <a:t> </a:t>
            </a:r>
            <a:r>
              <a:rPr lang="es-ES_tradnl" sz="1400" dirty="0" smtClean="0">
                <a:solidFill>
                  <a:srgbClr val="000000"/>
                </a:solidFill>
              </a:rPr>
              <a:t>N_F14</a:t>
            </a:r>
            <a:r>
              <a:rPr lang="es-ES_tradnl" sz="1400" dirty="0">
                <a:solidFill>
                  <a:srgbClr val="000000"/>
                </a:solidFill>
              </a:rPr>
              <a:t>. </a:t>
            </a:r>
            <a:r>
              <a:rPr lang="en-US" sz="1400" dirty="0"/>
              <a:t>The last time something happened online that bothered or upset you, did you talk to anyone of these people about it? </a:t>
            </a:r>
            <a:endParaRPr lang="es-ES_tradnl" sz="1400" dirty="0" smtClean="0">
              <a:solidFill>
                <a:srgbClr val="000000"/>
              </a:solidFill>
            </a:endParaRPr>
          </a:p>
          <a:p>
            <a:pPr fontAlgn="b"/>
            <a:r>
              <a:rPr lang="en-US" sz="1400" dirty="0" smtClean="0">
                <a:solidFill>
                  <a:srgbClr val="000000"/>
                </a:solidFill>
              </a:rPr>
              <a:t>Base: Children and teenagers with a negative experience (n=355)</a:t>
            </a:r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227914"/>
              </p:ext>
            </p:extLst>
          </p:nvPr>
        </p:nvGraphicFramePr>
        <p:xfrm>
          <a:off x="4226957" y="4099759"/>
          <a:ext cx="4614145" cy="213919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17537"/>
                <a:gridCol w="1265422"/>
                <a:gridCol w="1215593"/>
                <a:gridCol w="121559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err="1" smtClean="0">
                          <a:effectLst/>
                        </a:rPr>
                        <a:t>Parents</a:t>
                      </a:r>
                      <a:r>
                        <a:rPr lang="es-ES_tradnl" sz="1200" u="none" strike="noStrike" dirty="0" smtClean="0">
                          <a:effectLst/>
                        </a:rPr>
                        <a:t>/</a:t>
                      </a:r>
                      <a:r>
                        <a:rPr lang="es-ES_tradnl" sz="1200" u="none" strike="noStrike" dirty="0" err="1" smtClean="0">
                          <a:effectLst/>
                        </a:rPr>
                        <a:t>carers</a:t>
                      </a:r>
                      <a:r>
                        <a:rPr lang="es-ES_tradnl" sz="1200" u="none" strike="noStrike" dirty="0" smtClean="0">
                          <a:effectLst/>
                        </a:rPr>
                        <a:t> of</a:t>
                      </a:r>
                      <a:r>
                        <a:rPr lang="es-ES_tradnl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200" u="none" strike="noStrike" baseline="0" dirty="0" err="1" smtClean="0">
                          <a:effectLst/>
                        </a:rPr>
                        <a:t>whom</a:t>
                      </a:r>
                      <a:r>
                        <a:rPr lang="es-ES_tradnl" sz="1200" u="none" strike="noStrike" dirty="0" smtClean="0">
                          <a:effectLst/>
                        </a:rPr>
                        <a:t> </a:t>
                      </a:r>
                      <a:r>
                        <a:rPr lang="es-ES_tradnl" sz="1200" u="none" strike="noStrike" dirty="0" err="1" smtClean="0">
                          <a:effectLst/>
                        </a:rPr>
                        <a:t>had</a:t>
                      </a:r>
                      <a:r>
                        <a:rPr lang="es-ES_tradnl" sz="1200" u="none" strike="noStrike" dirty="0" smtClean="0">
                          <a:effectLst/>
                        </a:rPr>
                        <a:t> a</a:t>
                      </a:r>
                      <a:r>
                        <a:rPr lang="es-ES_tradnl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200" u="none" strike="noStrike" baseline="0" dirty="0" err="1" smtClean="0">
                          <a:effectLst/>
                        </a:rPr>
                        <a:t>negative</a:t>
                      </a:r>
                      <a:r>
                        <a:rPr lang="es-ES_tradnl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200" u="none" strike="noStrike" baseline="0" dirty="0" err="1" smtClean="0">
                          <a:effectLst/>
                        </a:rPr>
                        <a:t>experience</a:t>
                      </a:r>
                      <a:r>
                        <a:rPr lang="es-ES_tradnl" sz="1200" u="none" strike="noStrike" baseline="0" dirty="0" smtClean="0">
                          <a:effectLst/>
                        </a:rPr>
                        <a:t> (base: 355)</a:t>
                      </a:r>
                      <a:endParaRPr lang="es-ES_tradnl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err="1" smtClean="0">
                          <a:effectLst/>
                        </a:rPr>
                        <a:t>Parents</a:t>
                      </a:r>
                      <a:r>
                        <a:rPr lang="es-ES_tradnl" sz="1200" u="none" strike="noStrike" dirty="0" smtClean="0">
                          <a:effectLst/>
                        </a:rPr>
                        <a:t>/</a:t>
                      </a:r>
                      <a:r>
                        <a:rPr lang="es-ES_tradnl" sz="1200" u="none" strike="noStrike" dirty="0" err="1" smtClean="0">
                          <a:effectLst/>
                        </a:rPr>
                        <a:t>carers</a:t>
                      </a:r>
                      <a:r>
                        <a:rPr lang="es-ES_tradnl" sz="1200" u="none" strike="noStrike" dirty="0" smtClean="0">
                          <a:effectLst/>
                        </a:rPr>
                        <a:t> of</a:t>
                      </a:r>
                      <a:r>
                        <a:rPr lang="es-ES_tradnl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200" u="none" strike="noStrike" baseline="0" dirty="0" err="1" smtClean="0">
                          <a:effectLst/>
                        </a:rPr>
                        <a:t>whom</a:t>
                      </a:r>
                      <a:r>
                        <a:rPr lang="es-ES_tradnl" sz="1200" u="none" strike="noStrike" dirty="0" smtClean="0">
                          <a:effectLst/>
                        </a:rPr>
                        <a:t> </a:t>
                      </a:r>
                      <a:r>
                        <a:rPr lang="es-ES_tradnl" sz="1200" u="none" strike="noStrike" dirty="0" err="1" smtClean="0">
                          <a:effectLst/>
                        </a:rPr>
                        <a:t>never</a:t>
                      </a:r>
                      <a:r>
                        <a:rPr lang="es-ES_tradnl" sz="1200" u="none" strike="noStrike" dirty="0" smtClean="0">
                          <a:effectLst/>
                        </a:rPr>
                        <a:t> </a:t>
                      </a:r>
                      <a:r>
                        <a:rPr lang="es-ES_tradnl" sz="1200" u="none" strike="noStrike" dirty="0" err="1" smtClean="0">
                          <a:effectLst/>
                        </a:rPr>
                        <a:t>had</a:t>
                      </a:r>
                      <a:r>
                        <a:rPr lang="es-ES_tradnl" sz="1200" u="none" strike="noStrike" dirty="0" smtClean="0">
                          <a:effectLst/>
                        </a:rPr>
                        <a:t> a</a:t>
                      </a:r>
                      <a:r>
                        <a:rPr lang="es-ES_tradnl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200" u="none" strike="noStrike" baseline="0" dirty="0" err="1" smtClean="0">
                          <a:effectLst/>
                        </a:rPr>
                        <a:t>negative</a:t>
                      </a:r>
                      <a:r>
                        <a:rPr lang="es-ES_tradnl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200" u="none" strike="noStrike" baseline="0" dirty="0" err="1" smtClean="0">
                          <a:effectLst/>
                        </a:rPr>
                        <a:t>experience</a:t>
                      </a:r>
                      <a:r>
                        <a:rPr lang="es-ES_tradnl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200" u="none" strike="noStrike" dirty="0" smtClean="0">
                          <a:effectLst/>
                        </a:rPr>
                        <a:t>(base: 645)</a:t>
                      </a:r>
                      <a:endParaRPr lang="es-ES_tradnl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err="1" smtClean="0">
                          <a:effectLst/>
                        </a:rPr>
                        <a:t>Parents</a:t>
                      </a:r>
                      <a:r>
                        <a:rPr lang="es-ES_tradnl" sz="1200" u="none" strike="noStrike" dirty="0" smtClean="0">
                          <a:effectLst/>
                        </a:rPr>
                        <a:t>/</a:t>
                      </a:r>
                      <a:r>
                        <a:rPr lang="es-ES_tradnl" sz="1200" u="none" strike="noStrike" dirty="0" err="1" smtClean="0">
                          <a:effectLst/>
                        </a:rPr>
                        <a:t>carers</a:t>
                      </a:r>
                      <a:r>
                        <a:rPr lang="es-ES_tradnl" sz="1200" u="none" strike="noStrike" dirty="0" smtClean="0">
                          <a:effectLst/>
                        </a:rPr>
                        <a:t> of</a:t>
                      </a:r>
                      <a:r>
                        <a:rPr lang="es-ES_tradnl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200" u="none" strike="noStrike" baseline="0" dirty="0" err="1" smtClean="0">
                          <a:effectLst/>
                        </a:rPr>
                        <a:t>all</a:t>
                      </a:r>
                      <a:r>
                        <a:rPr lang="es-ES_tradnl" sz="1200" u="none" strike="noStrike" baseline="0" dirty="0" smtClean="0">
                          <a:effectLst/>
                        </a:rPr>
                        <a:t> the </a:t>
                      </a:r>
                      <a:r>
                        <a:rPr lang="es-ES_tradnl" sz="1200" u="none" strike="noStrike" baseline="0" dirty="0" err="1" smtClean="0">
                          <a:effectLst/>
                        </a:rPr>
                        <a:t>users</a:t>
                      </a:r>
                      <a:r>
                        <a:rPr lang="es-ES_tradnl" sz="1200" u="none" strike="noStrike" baseline="0" dirty="0" smtClean="0">
                          <a:effectLst/>
                        </a:rPr>
                        <a:t> of internet</a:t>
                      </a:r>
                    </a:p>
                    <a:p>
                      <a:pPr algn="ctr" fontAlgn="b"/>
                      <a:r>
                        <a:rPr lang="es-ES_tradnl" sz="1200" u="none" strike="noStrike" baseline="0" dirty="0" smtClean="0">
                          <a:effectLst/>
                        </a:rPr>
                        <a:t>(base: 1000)</a:t>
                      </a:r>
                      <a:endParaRPr lang="es-ES_tradnl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err="1" smtClean="0">
                          <a:effectLst/>
                        </a:rPr>
                        <a:t>Never</a:t>
                      </a:r>
                      <a:r>
                        <a:rPr lang="es-ES_tradnl" sz="1200" u="none" strike="noStrike" dirty="0" smtClean="0">
                          <a:effectLst/>
                        </a:rPr>
                        <a:t> or </a:t>
                      </a:r>
                      <a:r>
                        <a:rPr lang="es-ES_tradnl" sz="1200" u="none" strike="noStrike" dirty="0" err="1" smtClean="0">
                          <a:effectLst/>
                        </a:rPr>
                        <a:t>almost</a:t>
                      </a:r>
                      <a:r>
                        <a:rPr lang="es-ES_tradnl" sz="1200" u="none" strike="noStrike" dirty="0" smtClean="0">
                          <a:effectLst/>
                        </a:rPr>
                        <a:t> </a:t>
                      </a:r>
                      <a:r>
                        <a:rPr lang="es-ES_tradnl" sz="1200" u="none" strike="noStrike" dirty="0" err="1" smtClean="0">
                          <a:effectLst/>
                        </a:rPr>
                        <a:t>never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35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 smtClean="0">
                          <a:effectLst/>
                        </a:rPr>
                        <a:t>39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 smtClean="0">
                          <a:effectLst/>
                        </a:rPr>
                        <a:t>3</a:t>
                      </a:r>
                      <a:r>
                        <a:rPr lang="es-ES_tradnl" sz="1200" u="none" strike="noStrike" dirty="0" smtClean="0">
                          <a:effectLst/>
                        </a:rPr>
                        <a:t>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59598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err="1" smtClean="0">
                          <a:effectLst/>
                        </a:rPr>
                        <a:t>Sometimes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22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 smtClean="0">
                          <a:effectLst/>
                        </a:rPr>
                        <a:t>1</a:t>
                      </a:r>
                      <a:r>
                        <a:rPr lang="es-ES_tradnl" sz="1200" u="none" strike="noStrike" dirty="0" smtClean="0">
                          <a:effectLst/>
                        </a:rPr>
                        <a:t>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 smtClean="0">
                          <a:effectLst/>
                        </a:rPr>
                        <a:t>19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err="1" smtClean="0">
                          <a:effectLst/>
                        </a:rPr>
                        <a:t>Always</a:t>
                      </a:r>
                      <a:r>
                        <a:rPr lang="es-ES_tradnl" sz="1200" u="none" strike="noStrike" dirty="0" smtClean="0">
                          <a:effectLst/>
                        </a:rPr>
                        <a:t> or </a:t>
                      </a:r>
                      <a:r>
                        <a:rPr lang="es-ES_tradnl" sz="1200" u="none" strike="noStrike" dirty="0" err="1" smtClean="0">
                          <a:effectLst/>
                        </a:rPr>
                        <a:t>almost</a:t>
                      </a:r>
                      <a:r>
                        <a:rPr lang="es-ES_tradnl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s-ES_tradnl" sz="1200" u="none" strike="noStrike" baseline="0" dirty="0" err="1" smtClean="0">
                          <a:effectLst/>
                        </a:rPr>
                        <a:t>always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42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 smtClean="0">
                          <a:effectLst/>
                        </a:rPr>
                        <a:t>43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 smtClean="0">
                          <a:effectLst/>
                        </a:rPr>
                        <a:t>43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NA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0,2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0,8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37763"/>
              </p:ext>
            </p:extLst>
          </p:nvPr>
        </p:nvGraphicFramePr>
        <p:xfrm>
          <a:off x="350469" y="1514354"/>
          <a:ext cx="3512162" cy="14694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7609"/>
                <a:gridCol w="1824553"/>
              </a:tblGrid>
              <a:tr h="310843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is-I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</a:rPr>
                        <a:t>50,4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1084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effectLst/>
                        </a:rPr>
                        <a:t>42,2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 smtClean="0">
                          <a:effectLst/>
                        </a:rPr>
                        <a:t>Rather not answer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5,5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108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 smtClean="0">
                          <a:effectLst/>
                        </a:rPr>
                        <a:t>Doesn’t know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 dirty="0">
                          <a:effectLst/>
                        </a:rPr>
                        <a:t>1,9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10843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Total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100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4" name="Marcador de contenido 15"/>
          <p:cNvSpPr txBox="1">
            <a:spLocks/>
          </p:cNvSpPr>
          <p:nvPr/>
        </p:nvSpPr>
        <p:spPr>
          <a:xfrm>
            <a:off x="350469" y="4787456"/>
            <a:ext cx="3619796" cy="1944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 significant difference in the search for support when the negative situation hasn’t happened</a:t>
            </a:r>
          </a:p>
        </p:txBody>
      </p:sp>
      <p:sp>
        <p:nvSpPr>
          <p:cNvPr id="15" name="Marcador de contenido 15"/>
          <p:cNvSpPr>
            <a:spLocks noGrp="1"/>
          </p:cNvSpPr>
          <p:nvPr>
            <p:ph idx="1"/>
          </p:nvPr>
        </p:nvSpPr>
        <p:spPr>
          <a:xfrm>
            <a:off x="4279681" y="1507958"/>
            <a:ext cx="3619796" cy="1475828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50% of children and teenagers that had a negative experience on the Internet, sought for support (parents, teachers, etc.)</a:t>
            </a:r>
          </a:p>
        </p:txBody>
      </p:sp>
    </p:spTree>
    <p:extLst>
      <p:ext uri="{BB962C8B-B14F-4D97-AF65-F5344CB8AC3E}">
        <p14:creationId xmlns:p14="http://schemas.microsoft.com/office/powerpoint/2010/main" val="13884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71764" y="167479"/>
            <a:ext cx="6242802" cy="990992"/>
          </a:xfrm>
        </p:spPr>
        <p:txBody>
          <a:bodyPr>
            <a:noAutofit/>
          </a:bodyPr>
          <a:lstStyle/>
          <a:p>
            <a:pPr algn="r"/>
            <a:r>
              <a:rPr lang="es-ES" sz="3600" b="1" dirty="0" err="1">
                <a:solidFill>
                  <a:srgbClr val="BFBFBF"/>
                </a:solidFill>
              </a:rPr>
              <a:t>Risks</a:t>
            </a:r>
            <a:r>
              <a:rPr lang="es-ES" sz="3600" b="1" dirty="0">
                <a:solidFill>
                  <a:srgbClr val="BFBFBF"/>
                </a:solidFill>
              </a:rPr>
              <a:t> and </a:t>
            </a:r>
            <a:r>
              <a:rPr lang="es-ES" sz="3600" b="1" dirty="0" err="1" smtClean="0">
                <a:solidFill>
                  <a:srgbClr val="BFBFBF"/>
                </a:solidFill>
              </a:rPr>
              <a:t>negative</a:t>
            </a:r>
            <a:r>
              <a:rPr lang="es-ES" sz="3600" b="1" dirty="0" smtClean="0">
                <a:solidFill>
                  <a:srgbClr val="BFBFBF"/>
                </a:solidFill>
              </a:rPr>
              <a:t> </a:t>
            </a:r>
            <a:r>
              <a:rPr lang="es-ES" sz="3600" b="1" dirty="0" err="1" smtClean="0">
                <a:solidFill>
                  <a:srgbClr val="BFBFBF"/>
                </a:solidFill>
              </a:rPr>
              <a:t>experiences</a:t>
            </a:r>
            <a:endParaRPr lang="es-ES" sz="3600" b="1" dirty="0">
              <a:solidFill>
                <a:srgbClr val="BFBFBF"/>
              </a:solidFill>
            </a:endParaRPr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6261" y="1266029"/>
            <a:ext cx="3305043" cy="475045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Adding unknown people is a differentiating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practice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Those who never added strangers tend to have less negative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experiences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Those who add strangers frequently, tend to be less safe from negative experiences</a:t>
            </a:r>
          </a:p>
          <a:p>
            <a:pPr marL="0" indent="0">
              <a:buNone/>
            </a:pPr>
            <a:endParaRPr lang="es-E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33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842" y="1600200"/>
            <a:ext cx="5706433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9357" y="2446948"/>
            <a:ext cx="1110866" cy="6848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50" dirty="0" smtClean="0"/>
              <a:t>Never</a:t>
            </a:r>
          </a:p>
          <a:p>
            <a:r>
              <a:rPr lang="en-US" sz="550" dirty="0" smtClean="0"/>
              <a:t>Once or twice</a:t>
            </a:r>
          </a:p>
          <a:p>
            <a:r>
              <a:rPr lang="en-US" sz="550" dirty="0" smtClean="0"/>
              <a:t>At least once a month</a:t>
            </a:r>
          </a:p>
          <a:p>
            <a:r>
              <a:rPr lang="en-US" sz="550" dirty="0" smtClean="0"/>
              <a:t>At least once a week</a:t>
            </a:r>
          </a:p>
          <a:p>
            <a:r>
              <a:rPr lang="en-US" sz="550" dirty="0" smtClean="0"/>
              <a:t>Everyday or almost everyday</a:t>
            </a:r>
          </a:p>
          <a:p>
            <a:r>
              <a:rPr lang="en-US" sz="550" dirty="0" smtClean="0"/>
              <a:t>Rather not say</a:t>
            </a:r>
          </a:p>
          <a:p>
            <a:r>
              <a:rPr lang="en-US" sz="550" dirty="0" smtClean="0"/>
              <a:t>NA</a:t>
            </a:r>
            <a:endParaRPr lang="en-US" sz="550" dirty="0"/>
          </a:p>
        </p:txBody>
      </p:sp>
      <p:sp>
        <p:nvSpPr>
          <p:cNvPr id="12" name="Rectangle 11"/>
          <p:cNvSpPr/>
          <p:nvPr/>
        </p:nvSpPr>
        <p:spPr>
          <a:xfrm>
            <a:off x="4614531" y="1790192"/>
            <a:ext cx="298774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700" dirty="0"/>
              <a:t>A_F11. In the PAST YEAR, has anything EVER happened online that bothered or upset you in some way?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9501" y="3221251"/>
            <a:ext cx="358328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A_F1. In the PAST YEAR, how often have you done these things online? Send a picture or a video to someone who have never met face-to-face.. Corrected P value=0-000. Chi-square=51.892, </a:t>
            </a:r>
            <a:r>
              <a:rPr lang="en-US" sz="700" dirty="0" err="1" smtClean="0"/>
              <a:t>df</a:t>
            </a:r>
            <a:r>
              <a:rPr lang="en-US" sz="700" dirty="0" smtClean="0"/>
              <a:t>=2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9750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28663"/>
            <a:ext cx="8229600" cy="876344"/>
          </a:xfrm>
        </p:spPr>
        <p:txBody>
          <a:bodyPr>
            <a:noAutofit/>
          </a:bodyPr>
          <a:lstStyle/>
          <a:p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Added people to my friends or contacts I have never met face-to-face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"</a:t>
            </a:r>
            <a:r>
              <a:rPr lang="sk-SK" sz="24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24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k-SK" sz="24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  </a:t>
            </a:r>
            <a:endParaRPr lang="es-ES" sz="2400" i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4639" y="1830387"/>
            <a:ext cx="465328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Significant differences between boys and girls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Girls tend to do it, while boys tend to avoid it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Significant differences across ages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Practice increases with age</a:t>
            </a:r>
          </a:p>
          <a:p>
            <a:pPr lv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Relationship with autonomy</a:t>
            </a:r>
          </a:p>
          <a:p>
            <a:pPr lvl="1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 significant differences by urban size and SEG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34</a:t>
            </a:fld>
            <a:endParaRPr lang="es-ES" dirty="0"/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2771776" y="176457"/>
            <a:ext cx="6186487" cy="992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dirty="0" err="1">
                <a:solidFill>
                  <a:srgbClr val="BFBFBF"/>
                </a:solidFill>
              </a:rPr>
              <a:t>Risks</a:t>
            </a:r>
            <a:r>
              <a:rPr lang="es-ES" sz="3600" b="1" dirty="0">
                <a:solidFill>
                  <a:srgbClr val="BFBFBF"/>
                </a:solidFill>
              </a:rPr>
              <a:t> and </a:t>
            </a:r>
            <a:r>
              <a:rPr lang="es-ES" sz="3600" b="1" dirty="0" err="1">
                <a:solidFill>
                  <a:srgbClr val="BFBFBF"/>
                </a:solidFill>
              </a:rPr>
              <a:t>negative</a:t>
            </a:r>
            <a:r>
              <a:rPr lang="es-ES" sz="3600" b="1" dirty="0">
                <a:solidFill>
                  <a:srgbClr val="BFBFBF"/>
                </a:solidFill>
              </a:rPr>
              <a:t> </a:t>
            </a:r>
            <a:r>
              <a:rPr lang="es-ES" sz="3600" b="1" dirty="0" err="1">
                <a:solidFill>
                  <a:srgbClr val="BFBFBF"/>
                </a:solidFill>
              </a:rPr>
              <a:t>experiences</a:t>
            </a:r>
            <a:endParaRPr lang="es-ES" sz="3600" b="1" dirty="0">
              <a:solidFill>
                <a:srgbClr val="BFBFBF"/>
              </a:solidFill>
            </a:endParaRPr>
          </a:p>
        </p:txBody>
      </p:sp>
      <p:graphicFrame>
        <p:nvGraphicFramePr>
          <p:cNvPr id="7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91397"/>
              </p:ext>
            </p:extLst>
          </p:nvPr>
        </p:nvGraphicFramePr>
        <p:xfrm>
          <a:off x="5410569" y="1725229"/>
          <a:ext cx="2987462" cy="382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00"/>
                <a:gridCol w="585832"/>
                <a:gridCol w="867564"/>
                <a:gridCol w="60696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Never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At least once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NA</a:t>
                      </a:r>
                      <a:endParaRPr lang="es-ES" sz="1200" dirty="0"/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Boys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48%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49%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3%</a:t>
                      </a:r>
                      <a:endParaRPr lang="es-ES" sz="12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Girls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57%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39%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3,8%</a:t>
                      </a:r>
                      <a:endParaRPr lang="es-ES" sz="12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C1-C2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12700" marR="12700" marT="1270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D-E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</a:t>
                      </a:r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Big urban area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52%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44%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4%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Small urban</a:t>
                      </a:r>
                      <a:r>
                        <a:rPr lang="en-US" sz="1200" baseline="0" noProof="0" dirty="0" smtClean="0"/>
                        <a:t> area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53%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44%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3%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2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3200" b="1" dirty="0" smtClean="0">
                <a:solidFill>
                  <a:srgbClr val="BFBFBF"/>
                </a:solidFill>
              </a:rPr>
              <a:t>Sexual Content</a:t>
            </a:r>
            <a:endParaRPr lang="es-ES" sz="3200" b="1" dirty="0">
              <a:solidFill>
                <a:srgbClr val="BFBFBF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35</a:t>
            </a:fld>
            <a:endParaRPr lang="es-ES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019409"/>
              </p:ext>
            </p:extLst>
          </p:nvPr>
        </p:nvGraphicFramePr>
        <p:xfrm>
          <a:off x="457200" y="5520698"/>
          <a:ext cx="3956050" cy="866140"/>
        </p:xfrm>
        <a:graphic>
          <a:graphicData uri="http://schemas.openxmlformats.org/drawingml/2006/table">
            <a:tbl>
              <a:tblPr/>
              <a:tblGrid>
                <a:gridCol w="395605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N_F28. </a:t>
                      </a:r>
                      <a:r>
                        <a:rPr lang="en-US" sz="1400" dirty="0" smtClean="0"/>
                        <a:t>In the PAST YEAR, have you EVER SEEN any sexual images?</a:t>
                      </a:r>
                    </a:p>
                    <a:p>
                      <a:pPr algn="l" fontAlgn="b"/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 Children and </a:t>
                      </a: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teenagers</a:t>
                      </a:r>
                      <a:r>
                        <a:rPr lang="es-ES_tradn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between 11 and 17 años (n=780)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413250" y="1788134"/>
            <a:ext cx="4273550" cy="45682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376092"/>
                </a:solidFill>
              </a:rPr>
              <a:t>*Section applied only to children and teenagers between 11 and 17 years.</a:t>
            </a:r>
          </a:p>
          <a:p>
            <a:r>
              <a:rPr lang="en-US" sz="2200" dirty="0" smtClean="0">
                <a:solidFill>
                  <a:srgbClr val="376092"/>
                </a:solidFill>
              </a:rPr>
              <a:t>No significant differences across SEG</a:t>
            </a:r>
          </a:p>
          <a:p>
            <a:r>
              <a:rPr lang="en-US" sz="2200" dirty="0" smtClean="0">
                <a:solidFill>
                  <a:srgbClr val="376092"/>
                </a:solidFill>
              </a:rPr>
              <a:t>Significant differences across age: The older, the higher proportion</a:t>
            </a:r>
          </a:p>
          <a:p>
            <a:r>
              <a:rPr lang="en-US" sz="2200" dirty="0" smtClean="0">
                <a:solidFill>
                  <a:srgbClr val="376092"/>
                </a:solidFill>
              </a:rPr>
              <a:t>No significant differences between men and women (though a mild higher tendency in women)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739747357"/>
              </p:ext>
            </p:extLst>
          </p:nvPr>
        </p:nvGraphicFramePr>
        <p:xfrm>
          <a:off x="0" y="1872107"/>
          <a:ext cx="4124219" cy="371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7768" y="1661176"/>
            <a:ext cx="14718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Rather not answer (8%)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1650113" y="1600431"/>
            <a:ext cx="12121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Doesn’t know (3%)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2574966" y="2981029"/>
            <a:ext cx="7152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Yes (29%)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963707" y="4370441"/>
            <a:ext cx="6864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No (60%)</a:t>
            </a:r>
            <a:endParaRPr lang="en-US" sz="1050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63707" y="1915092"/>
            <a:ext cx="235701" cy="2818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64253" y="1830597"/>
            <a:ext cx="237679" cy="20166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2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3200" b="1" dirty="0" smtClean="0">
                <a:solidFill>
                  <a:srgbClr val="BFBFBF"/>
                </a:solidFill>
              </a:rPr>
              <a:t>Sexual Content</a:t>
            </a:r>
            <a:endParaRPr lang="es-ES" sz="3200" b="1" dirty="0">
              <a:solidFill>
                <a:srgbClr val="BFBFBF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36</a:t>
            </a:fld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76092"/>
                </a:solidFill>
              </a:rPr>
              <a:t>Sexual Images and Discomfort: 64% not good, nor bad</a:t>
            </a:r>
            <a:endParaRPr lang="en-US" sz="2400" dirty="0">
              <a:solidFill>
                <a:srgbClr val="376092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915889619"/>
              </p:ext>
            </p:extLst>
          </p:nvPr>
        </p:nvGraphicFramePr>
        <p:xfrm>
          <a:off x="0" y="2640838"/>
          <a:ext cx="4124219" cy="371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34148276"/>
              </p:ext>
            </p:extLst>
          </p:nvPr>
        </p:nvGraphicFramePr>
        <p:xfrm>
          <a:off x="4672792" y="2640838"/>
          <a:ext cx="4651525" cy="343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80870"/>
              </p:ext>
            </p:extLst>
          </p:nvPr>
        </p:nvGraphicFramePr>
        <p:xfrm>
          <a:off x="4925984" y="6075679"/>
          <a:ext cx="3760816" cy="561340"/>
        </p:xfrm>
        <a:graphic>
          <a:graphicData uri="http://schemas.openxmlformats.org/drawingml/2006/table">
            <a:tbl>
              <a:tblPr/>
              <a:tblGrid>
                <a:gridCol w="3760816"/>
              </a:tblGrid>
              <a:tr h="41265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A_F29</a:t>
                      </a:r>
                      <a:r>
                        <a:rPr lang="es-ES_tradn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dirty="0" smtClean="0"/>
                        <a:t>How did you feel about what you saw?</a:t>
                      </a:r>
                    </a:p>
                    <a:p>
                      <a:pPr algn="l" fontAlgn="b"/>
                      <a:r>
                        <a:rPr lang="es-ES_trad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</a:t>
                      </a:r>
                      <a:r>
                        <a:rPr lang="es-ES_tradn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Children and </a:t>
                      </a:r>
                      <a:r>
                        <a:rPr lang="es-ES_tradnl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teenagers</a:t>
                      </a:r>
                      <a:r>
                        <a:rPr lang="es-ES_tradn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whom</a:t>
                      </a:r>
                      <a:r>
                        <a:rPr lang="es-ES_tradn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saw</a:t>
                      </a:r>
                      <a:r>
                        <a:rPr lang="es-ES_tradn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any</a:t>
                      </a:r>
                      <a:r>
                        <a:rPr lang="es-ES_tradn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sexual </a:t>
                      </a:r>
                      <a:r>
                        <a:rPr lang="es-ES_tradnl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image</a:t>
                      </a:r>
                      <a:r>
                        <a:rPr lang="es-ES_tradn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the </a:t>
                      </a:r>
                      <a:r>
                        <a:rPr lang="es-ES_tradnl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last</a:t>
                      </a:r>
                      <a:r>
                        <a:rPr lang="es-ES_tradn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  <a:r>
                        <a:rPr lang="es-ES_tradn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(n=229)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Gráfico 10"/>
          <p:cNvGraphicFramePr/>
          <p:nvPr>
            <p:extLst>
              <p:ext uri="{D42A27DB-BD31-4B8C-83A1-F6EECF244321}">
                <p14:modId xmlns:p14="http://schemas.microsoft.com/office/powerpoint/2010/main" val="3888621268"/>
              </p:ext>
            </p:extLst>
          </p:nvPr>
        </p:nvGraphicFramePr>
        <p:xfrm>
          <a:off x="-197857" y="2341167"/>
          <a:ext cx="4124219" cy="371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0893" y="2088676"/>
            <a:ext cx="14718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Rather not answer (8%)</a:t>
            </a: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1543238" y="2039806"/>
            <a:ext cx="12121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Doesn’t know (3%)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2217336" y="3456042"/>
            <a:ext cx="7152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Yes (29%)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1189811" y="4598727"/>
            <a:ext cx="6864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No (60%)</a:t>
            </a:r>
            <a:endParaRPr lang="en-US" sz="1050" dirty="0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856832" y="2342592"/>
            <a:ext cx="235701" cy="2818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757378" y="2269972"/>
            <a:ext cx="237679" cy="20166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45378" y="2821873"/>
            <a:ext cx="10976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smtClean="0"/>
              <a:t>I don’t know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43640" y="3195278"/>
            <a:ext cx="15350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Rather not answer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5984" y="3651069"/>
            <a:ext cx="14170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Very bad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5983" y="4010548"/>
            <a:ext cx="14170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0050" y="4414241"/>
            <a:ext cx="1627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Not good, nor bad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9265" y="4801795"/>
            <a:ext cx="14170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Good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03015" y="5157072"/>
            <a:ext cx="14170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Very good</a:t>
            </a:r>
          </a:p>
        </p:txBody>
      </p:sp>
      <p:graphicFrame>
        <p:nvGraphicFramePr>
          <p:cNvPr id="2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5153"/>
              </p:ext>
            </p:extLst>
          </p:nvPr>
        </p:nvGraphicFramePr>
        <p:xfrm>
          <a:off x="243450" y="5995220"/>
          <a:ext cx="3956050" cy="591820"/>
        </p:xfrm>
        <a:graphic>
          <a:graphicData uri="http://schemas.openxmlformats.org/drawingml/2006/table">
            <a:tbl>
              <a:tblPr/>
              <a:tblGrid>
                <a:gridCol w="395605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N_F28. </a:t>
                      </a:r>
                      <a:r>
                        <a:rPr lang="en-US" sz="1200" dirty="0" smtClean="0"/>
                        <a:t>In the PAST YEAR, have you EVER SEEN any sexual images?</a:t>
                      </a:r>
                    </a:p>
                    <a:p>
                      <a:pPr algn="l" fontAlgn="b"/>
                      <a:r>
                        <a:rPr lang="es-ES_trad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Base: Children and 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teenagers</a:t>
                      </a:r>
                      <a:r>
                        <a:rPr lang="es-ES_trad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between 11 and 17 años (n=780)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Llamada rectangular 14"/>
          <p:cNvSpPr/>
          <p:nvPr/>
        </p:nvSpPr>
        <p:spPr>
          <a:xfrm>
            <a:off x="4413250" y="2490020"/>
            <a:ext cx="4576191" cy="4231455"/>
          </a:xfrm>
          <a:prstGeom prst="wedgeRectCallout">
            <a:avLst>
              <a:gd name="adj1" fmla="val -75602"/>
              <a:gd name="adj2" fmla="val -2362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72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3200" b="1" dirty="0" smtClean="0">
                <a:solidFill>
                  <a:srgbClr val="BFBFBF"/>
                </a:solidFill>
              </a:rPr>
              <a:t>Sexual Content</a:t>
            </a:r>
            <a:endParaRPr lang="es-ES" sz="3200" b="1" dirty="0">
              <a:solidFill>
                <a:srgbClr val="BFBFBF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37</a:t>
            </a:fld>
            <a:endParaRPr lang="es-ES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57200" y="1600200"/>
            <a:ext cx="3937267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76092"/>
                </a:solidFill>
              </a:rPr>
              <a:t>Naked people is not pornography</a:t>
            </a:r>
          </a:p>
          <a:p>
            <a:r>
              <a:rPr lang="en-US" sz="2400" dirty="0" smtClean="0">
                <a:solidFill>
                  <a:srgbClr val="376092"/>
                </a:solidFill>
              </a:rPr>
              <a:t>Between those who said seen this kind of images (n=229)</a:t>
            </a:r>
          </a:p>
          <a:p>
            <a:pPr lvl="1"/>
            <a:r>
              <a:rPr lang="en-US" sz="2000" dirty="0" smtClean="0">
                <a:solidFill>
                  <a:srgbClr val="376092"/>
                </a:solidFill>
              </a:rPr>
              <a:t>39,8% declares seeing them on television</a:t>
            </a:r>
          </a:p>
          <a:p>
            <a:pPr lvl="1"/>
            <a:r>
              <a:rPr lang="en-US" sz="2000" dirty="0" smtClean="0">
                <a:solidFill>
                  <a:srgbClr val="376092"/>
                </a:solidFill>
              </a:rPr>
              <a:t>76,5% on the Internet</a:t>
            </a:r>
          </a:p>
          <a:p>
            <a:pPr lvl="1"/>
            <a:r>
              <a:rPr lang="en-US" sz="2000" dirty="0" smtClean="0">
                <a:solidFill>
                  <a:srgbClr val="376092"/>
                </a:solidFill>
              </a:rPr>
              <a:t>10% in a magazine or book</a:t>
            </a:r>
          </a:p>
        </p:txBody>
      </p:sp>
      <p:graphicFrame>
        <p:nvGraphicFramePr>
          <p:cNvPr id="10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19741"/>
              </p:ext>
            </p:extLst>
          </p:nvPr>
        </p:nvGraphicFramePr>
        <p:xfrm>
          <a:off x="4857236" y="1902292"/>
          <a:ext cx="3391927" cy="2090732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169934"/>
                <a:gridCol w="1221993"/>
              </a:tblGrid>
              <a:tr h="55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In a magazine or book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895" marR="2189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10,2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895" marR="21895" marT="12700" marB="0" anchor="ctr"/>
                </a:tc>
              </a:tr>
              <a:tr h="55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On</a:t>
                      </a:r>
                      <a:r>
                        <a:rPr lang="en-US" sz="16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television (e.g. movie)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895" marR="2189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39,8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895" marR="21895" marT="12700" marB="0" anchor="ctr"/>
                </a:tc>
              </a:tr>
              <a:tr h="55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On</a:t>
                      </a:r>
                      <a:r>
                        <a:rPr lang="en-US" sz="1600" u="none" strike="noStrike" baseline="0" noProof="0" dirty="0" smtClean="0">
                          <a:effectLst/>
                        </a:rPr>
                        <a:t> the </a:t>
                      </a:r>
                      <a:r>
                        <a:rPr lang="en-US" sz="1600" u="none" strike="noStrike" baseline="0" noProof="0" dirty="0" err="1" smtClean="0">
                          <a:effectLst/>
                        </a:rPr>
                        <a:t>Intenet</a:t>
                      </a:r>
                      <a:r>
                        <a:rPr lang="en-US" sz="1600" u="none" strike="noStrike" baseline="0" noProof="0" dirty="0" smtClean="0">
                          <a:effectLst/>
                        </a:rPr>
                        <a:t>, using a cellphone, tablet, </a:t>
                      </a:r>
                      <a:r>
                        <a:rPr lang="en-US" sz="1600" u="none" strike="noStrike" baseline="0" noProof="0" dirty="0" err="1" smtClean="0">
                          <a:effectLst/>
                        </a:rPr>
                        <a:t>comuter</a:t>
                      </a:r>
                      <a:r>
                        <a:rPr lang="en-US" sz="1600" u="none" strike="noStrike" baseline="0" noProof="0" dirty="0" smtClean="0">
                          <a:effectLst/>
                        </a:rPr>
                        <a:t>, etc.</a:t>
                      </a:r>
                      <a:endParaRPr lang="en-US" sz="1600" u="none" strike="noStrike" noProof="0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.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895" marR="21895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76,5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895" marR="21895" marT="12700" marB="0" anchor="ctr"/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4896467" y="4272404"/>
            <a:ext cx="3790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 </a:t>
            </a:r>
            <a:r>
              <a:rPr lang="es-ES_tradnl" sz="1400" dirty="0" smtClean="0"/>
              <a:t>A_F31: </a:t>
            </a:r>
            <a:r>
              <a:rPr lang="en-US" sz="1400" dirty="0"/>
              <a:t>The last time you saw images of this kind, where did you see them? </a:t>
            </a:r>
            <a:endParaRPr lang="en-US" sz="1400" dirty="0" smtClean="0"/>
          </a:p>
          <a:p>
            <a:r>
              <a:rPr lang="es-ES_tradnl" sz="1400" dirty="0">
                <a:solidFill>
                  <a:srgbClr val="000000"/>
                </a:solidFill>
              </a:rPr>
              <a:t>Base: Children and </a:t>
            </a:r>
            <a:r>
              <a:rPr lang="es-ES_tradnl" sz="1400" dirty="0" err="1">
                <a:solidFill>
                  <a:srgbClr val="000000"/>
                </a:solidFill>
              </a:rPr>
              <a:t>teenagers</a:t>
            </a:r>
            <a:r>
              <a:rPr lang="es-ES_tradnl" sz="1400" dirty="0">
                <a:solidFill>
                  <a:srgbClr val="000000"/>
                </a:solidFill>
              </a:rPr>
              <a:t> </a:t>
            </a:r>
            <a:r>
              <a:rPr lang="es-ES_tradnl" sz="1400" dirty="0" err="1">
                <a:solidFill>
                  <a:srgbClr val="000000"/>
                </a:solidFill>
              </a:rPr>
              <a:t>whom</a:t>
            </a:r>
            <a:r>
              <a:rPr lang="es-ES_tradnl" sz="1400" dirty="0">
                <a:solidFill>
                  <a:srgbClr val="000000"/>
                </a:solidFill>
              </a:rPr>
              <a:t> </a:t>
            </a:r>
            <a:r>
              <a:rPr lang="es-ES_tradnl" sz="1400" dirty="0" err="1">
                <a:solidFill>
                  <a:srgbClr val="000000"/>
                </a:solidFill>
              </a:rPr>
              <a:t>saw</a:t>
            </a:r>
            <a:r>
              <a:rPr lang="es-ES_tradnl" sz="1400" dirty="0">
                <a:solidFill>
                  <a:srgbClr val="000000"/>
                </a:solidFill>
              </a:rPr>
              <a:t> </a:t>
            </a:r>
            <a:r>
              <a:rPr lang="es-ES_tradnl" sz="1400" dirty="0" err="1">
                <a:solidFill>
                  <a:srgbClr val="000000"/>
                </a:solidFill>
              </a:rPr>
              <a:t>any</a:t>
            </a:r>
            <a:r>
              <a:rPr lang="es-ES_tradnl" sz="1400" dirty="0">
                <a:solidFill>
                  <a:srgbClr val="000000"/>
                </a:solidFill>
              </a:rPr>
              <a:t> sexual </a:t>
            </a:r>
            <a:r>
              <a:rPr lang="es-ES_tradnl" sz="1400" dirty="0" err="1">
                <a:solidFill>
                  <a:srgbClr val="000000"/>
                </a:solidFill>
              </a:rPr>
              <a:t>image</a:t>
            </a:r>
            <a:r>
              <a:rPr lang="es-ES_tradnl" sz="1400" dirty="0">
                <a:solidFill>
                  <a:srgbClr val="000000"/>
                </a:solidFill>
              </a:rPr>
              <a:t> in the </a:t>
            </a:r>
            <a:r>
              <a:rPr lang="es-ES_tradnl" sz="1400" dirty="0" err="1">
                <a:solidFill>
                  <a:srgbClr val="000000"/>
                </a:solidFill>
              </a:rPr>
              <a:t>last</a:t>
            </a:r>
            <a:r>
              <a:rPr lang="es-ES_tradnl" sz="1400" dirty="0">
                <a:solidFill>
                  <a:srgbClr val="000000"/>
                </a:solidFill>
              </a:rPr>
              <a:t> </a:t>
            </a:r>
            <a:r>
              <a:rPr lang="es-ES_tradnl" sz="1400" dirty="0" err="1">
                <a:solidFill>
                  <a:srgbClr val="000000"/>
                </a:solidFill>
              </a:rPr>
              <a:t>year</a:t>
            </a:r>
            <a:r>
              <a:rPr lang="es-ES_tradnl" sz="1400" dirty="0">
                <a:solidFill>
                  <a:srgbClr val="000000"/>
                </a:solidFill>
              </a:rPr>
              <a:t> (n=229</a:t>
            </a:r>
            <a:r>
              <a:rPr lang="es-ES_tradnl" sz="1400" dirty="0" smtClean="0">
                <a:solidFill>
                  <a:srgbClr val="000000"/>
                </a:solidFill>
              </a:rPr>
              <a:t>)</a:t>
            </a:r>
            <a:endParaRPr lang="es-ES_tradn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08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3600" b="1" dirty="0" err="1" smtClean="0">
                <a:solidFill>
                  <a:srgbClr val="BFBFBF"/>
                </a:solidFill>
              </a:rPr>
              <a:t>Conclusions</a:t>
            </a:r>
            <a:r>
              <a:rPr lang="es-ES" sz="3600" b="1" dirty="0" smtClean="0">
                <a:solidFill>
                  <a:srgbClr val="BFBFBF"/>
                </a:solidFill>
              </a:rPr>
              <a:t> and </a:t>
            </a:r>
            <a:r>
              <a:rPr lang="es-ES" sz="3600" b="1" dirty="0" err="1" smtClean="0">
                <a:solidFill>
                  <a:srgbClr val="BFBFBF"/>
                </a:solidFill>
              </a:rPr>
              <a:t>Discussion</a:t>
            </a:r>
            <a:endParaRPr lang="es-ES" sz="3600" b="1" dirty="0">
              <a:solidFill>
                <a:srgbClr val="BFBFB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4736"/>
            <a:ext cx="8229600" cy="4525963"/>
          </a:xfrm>
        </p:spPr>
        <p:txBody>
          <a:bodyPr>
            <a:noAutofit/>
          </a:bodyPr>
          <a:lstStyle/>
          <a:p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Survey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rescues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children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teenagers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in Chile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Children and teenagers are home are more connected than the general population</a:t>
            </a: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High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access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Smartphones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Use as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opportunity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for formal and informal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learning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SEG produces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significant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differences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access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, use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intensity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skills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Age is a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relevant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cross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variable: use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intensity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opportunities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skills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mediation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risks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6186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3600" b="1" dirty="0" err="1">
                <a:solidFill>
                  <a:srgbClr val="BFBFBF"/>
                </a:solidFill>
              </a:rPr>
              <a:t>Conclusions</a:t>
            </a:r>
            <a:r>
              <a:rPr lang="es-ES" sz="3600" b="1" dirty="0">
                <a:solidFill>
                  <a:srgbClr val="BFBFBF"/>
                </a:solidFill>
              </a:rPr>
              <a:t> and </a:t>
            </a:r>
            <a:r>
              <a:rPr lang="es-ES" sz="3600" b="1" dirty="0" err="1">
                <a:solidFill>
                  <a:srgbClr val="BFBFBF"/>
                </a:solidFill>
              </a:rPr>
              <a:t>Discussion</a:t>
            </a:r>
            <a:endParaRPr lang="es-ES" sz="3600" b="1" dirty="0">
              <a:solidFill>
                <a:srgbClr val="BFBFB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75" y="1417638"/>
            <a:ext cx="8569234" cy="4280126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Gender differences the use intensity, opportunities for learning/education and entertainment/creativity and the kind of mediation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Opportunities increases with age, except in entertainment/creativity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Digital skill: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Educational level of the head of the household is important in digital skills (cultural capital of the family)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SEG is not significant in opportunities but it is for the skills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Perception of risk increases with age and is higher in men than women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Perception of support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597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b="1" dirty="0" err="1" smtClean="0">
                <a:solidFill>
                  <a:srgbClr val="BFBFBF"/>
                </a:solidFill>
              </a:rPr>
              <a:t>Kids</a:t>
            </a:r>
            <a:r>
              <a:rPr lang="es-ES" b="1" dirty="0" smtClean="0">
                <a:solidFill>
                  <a:srgbClr val="BFBFBF"/>
                </a:solidFill>
              </a:rPr>
              <a:t> Online Model</a:t>
            </a:r>
            <a:endParaRPr lang="es-ES" b="1" dirty="0">
              <a:solidFill>
                <a:srgbClr val="BFBFBF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pic>
        <p:nvPicPr>
          <p:cNvPr id="8" name="Imagen 7" descr="Captura de pantalla 2017-03-22 a las 1.02.33 p.m.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8" t="11961" r="20751" b="11177"/>
          <a:stretch/>
        </p:blipFill>
        <p:spPr>
          <a:xfrm>
            <a:off x="1629776" y="1417638"/>
            <a:ext cx="6069114" cy="4537152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2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Thank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67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3063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BFBFBF"/>
                </a:solidFill>
              </a:rPr>
              <a:t>Instrument Dimensions</a:t>
            </a:r>
            <a:endParaRPr lang="es-ES" sz="3600" b="1" dirty="0">
              <a:solidFill>
                <a:srgbClr val="BFBFB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6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9496"/>
              </p:ext>
            </p:extLst>
          </p:nvPr>
        </p:nvGraphicFramePr>
        <p:xfrm>
          <a:off x="186266" y="994290"/>
          <a:ext cx="8805334" cy="570295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813379"/>
                <a:gridCol w="1208587"/>
                <a:gridCol w="3610647"/>
                <a:gridCol w="1172721"/>
              </a:tblGrid>
              <a:tr h="330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Children and Teenagers</a:t>
                      </a:r>
                      <a:endParaRPr lang="en-US" sz="1200" b="1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Parents/</a:t>
                      </a:r>
                      <a:r>
                        <a:rPr lang="en-US" sz="1200" noProof="0" dirty="0" err="1" smtClean="0"/>
                        <a:t>Carers</a:t>
                      </a:r>
                      <a:endParaRPr lang="en-US" sz="1200" b="1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</a:tr>
              <a:tr h="651037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smtClean="0"/>
                        <a:t>Dimensions measured in</a:t>
                      </a:r>
                      <a:r>
                        <a:rPr lang="en-US" sz="1400" b="1" baseline="0" noProof="0" smtClean="0"/>
                        <a:t> the study</a:t>
                      </a:r>
                      <a:endParaRPr lang="en-US" sz="1400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smtClean="0"/>
                        <a:t>Way</a:t>
                      </a:r>
                      <a:r>
                        <a:rPr lang="en-US" sz="1400" b="1" baseline="0" noProof="0" smtClean="0"/>
                        <a:t> of application</a:t>
                      </a:r>
                      <a:endParaRPr lang="en-US" sz="1400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smtClean="0"/>
                        <a:t>Dimensions measured in</a:t>
                      </a:r>
                      <a:r>
                        <a:rPr lang="en-US" sz="1400" b="1" baseline="0" noProof="0" smtClean="0"/>
                        <a:t> the study</a:t>
                      </a:r>
                      <a:endParaRPr lang="en-US" sz="1400" b="1" noProof="0" smtClean="0"/>
                    </a:p>
                    <a:p>
                      <a:pPr algn="ctr"/>
                      <a:endParaRPr lang="en-US" sz="1400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smtClean="0"/>
                        <a:t>Way</a:t>
                      </a:r>
                      <a:r>
                        <a:rPr lang="en-US" sz="1400" b="1" baseline="0" noProof="0" smtClean="0"/>
                        <a:t> of application</a:t>
                      </a:r>
                      <a:endParaRPr lang="en-US" sz="1400" b="1" noProof="0"/>
                    </a:p>
                  </a:txBody>
                  <a:tcPr anchor="ctr"/>
                </a:tc>
              </a:tr>
              <a:tr h="292265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Identity</a:t>
                      </a:r>
                      <a:r>
                        <a:rPr lang="en-US" sz="1400" baseline="0" noProof="0" smtClean="0"/>
                        <a:t> and resources (part 1)</a:t>
                      </a:r>
                      <a:endParaRPr lang="en-US" sz="1400" noProof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Face to Face</a:t>
                      </a:r>
                      <a:endParaRPr lang="en-U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Child caracterization</a:t>
                      </a:r>
                      <a:endParaRPr lang="en-US" sz="1400" noProof="0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Face to Face</a:t>
                      </a:r>
                      <a:endParaRPr lang="en-US" sz="1400" noProof="0"/>
                    </a:p>
                  </a:txBody>
                  <a:tcPr anchor="ctr"/>
                </a:tc>
              </a:tr>
              <a:tr h="292265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Access</a:t>
                      </a:r>
                      <a:endParaRPr lang="en-US" sz="1400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/>
                        <a:t>Access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2265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Opportunities and uses/practices</a:t>
                      </a:r>
                      <a:endParaRPr lang="en-US" sz="1400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Opportunities and uses/practices</a:t>
                      </a:r>
                      <a:endParaRPr lang="en-US" sz="1400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</a:txBody>
                  <a:tcPr/>
                </a:tc>
              </a:tr>
              <a:tr h="496851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Digital ecology</a:t>
                      </a:r>
                      <a:endParaRPr lang="en-US" sz="1400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Digital ecology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</a:txBody>
                  <a:tcPr/>
                </a:tc>
              </a:tr>
              <a:tr h="448094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Abilites</a:t>
                      </a:r>
                      <a:r>
                        <a:rPr lang="en-US" sz="1400" baseline="0" noProof="0" smtClean="0"/>
                        <a:t> </a:t>
                      </a:r>
                      <a:r>
                        <a:rPr lang="en-US" sz="1400" noProof="0" smtClean="0"/>
                        <a:t>(self-perception)</a:t>
                      </a:r>
                      <a:endParaRPr lang="en-US" sz="1400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Abilites</a:t>
                      </a:r>
                      <a:r>
                        <a:rPr lang="en-US" sz="1400" baseline="0" noProof="0" smtClean="0"/>
                        <a:t> </a:t>
                      </a:r>
                      <a:r>
                        <a:rPr lang="en-US" sz="1400" noProof="0" smtClean="0"/>
                        <a:t>(self-perception)</a:t>
                      </a:r>
                      <a:endParaRPr lang="en-US" sz="1400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</a:txBody>
                  <a:tcPr/>
                </a:tc>
              </a:tr>
              <a:tr h="585489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Undesired</a:t>
                      </a:r>
                      <a:r>
                        <a:rPr lang="en-US" sz="1400" baseline="0" noProof="0" smtClean="0"/>
                        <a:t> sexual experiences</a:t>
                      </a:r>
                    </a:p>
                    <a:p>
                      <a:r>
                        <a:rPr lang="en-US" sz="1400" baseline="0" noProof="0" smtClean="0"/>
                        <a:t>Risks and security perception</a:t>
                      </a:r>
                      <a:endParaRPr lang="en-US" sz="1400" noProof="0" smtClean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/>
                        <a:t>Self-Applied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Worries about the</a:t>
                      </a:r>
                      <a:r>
                        <a:rPr lang="en-US" sz="1400" baseline="0" noProof="0" smtClean="0"/>
                        <a:t> rising and development of the children</a:t>
                      </a:r>
                      <a:endParaRPr lang="en-US" sz="1400" noProof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/>
                    </a:p>
                  </a:txBody>
                  <a:tcPr anchor="ctr"/>
                </a:tc>
              </a:tr>
              <a:tr h="292265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Wellfare</a:t>
                      </a:r>
                      <a:endParaRPr lang="en-US" sz="1400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/>
                        <a:t>Family</a:t>
                      </a:r>
                      <a:r>
                        <a:rPr lang="en-US" sz="1400" baseline="0" noProof="0" smtClean="0"/>
                        <a:t> Culture</a:t>
                      </a:r>
                      <a:endParaRPr lang="en-US" sz="1400" noProof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0040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Family</a:t>
                      </a:r>
                      <a:endParaRPr lang="en-US" sz="1400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/>
                        <a:t>Risk</a:t>
                      </a:r>
                      <a:r>
                        <a:rPr lang="en-US" sz="1400" baseline="0" noProof="0" smtClean="0"/>
                        <a:t> Perception</a:t>
                      </a:r>
                      <a:endParaRPr lang="en-US" sz="1400" noProof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</a:tr>
              <a:tr h="292265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School</a:t>
                      </a:r>
                      <a:endParaRPr lang="en-US" sz="1400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noProof="0" smtClean="0"/>
                        <a:t>Harm Perception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/>
                        <a:t>Risks and</a:t>
                      </a:r>
                      <a:r>
                        <a:rPr lang="en-US" sz="1400" baseline="0" noProof="0" smtClean="0"/>
                        <a:t> security perception</a:t>
                      </a:r>
                      <a:endParaRPr lang="en-US" sz="1400" noProof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</a:tr>
              <a:tr h="296997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Peers and Comunity</a:t>
                      </a:r>
                      <a:endParaRPr lang="en-US" sz="1400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Identity and resorces (part 2)</a:t>
                      </a:r>
                      <a:endParaRPr lang="en-US" sz="1400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err="1" smtClean="0"/>
                        <a:t>Sociodemography</a:t>
                      </a:r>
                      <a:r>
                        <a:rPr lang="en-US" sz="1400" noProof="0" dirty="0" smtClean="0"/>
                        <a:t> and description of the home a key informant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4439"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722313" y="2835276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s-ES" sz="4000" b="1" dirty="0" err="1" smtClean="0"/>
              <a:t>Results</a:t>
            </a:r>
            <a:endParaRPr lang="es-ES" sz="40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4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sz="3600" b="1" dirty="0">
                <a:solidFill>
                  <a:srgbClr val="BFBFBF"/>
                </a:solidFill>
              </a:rPr>
              <a:t>In </a:t>
            </a:r>
            <a:r>
              <a:rPr lang="es-ES_tradnl" sz="3600" b="1" dirty="0" err="1">
                <a:solidFill>
                  <a:srgbClr val="BFBFBF"/>
                </a:solidFill>
              </a:rPr>
              <a:t>this</a:t>
            </a:r>
            <a:r>
              <a:rPr lang="es-ES_tradnl" sz="3600" b="1" dirty="0">
                <a:solidFill>
                  <a:srgbClr val="BFBFBF"/>
                </a:solidFill>
              </a:rPr>
              <a:t> </a:t>
            </a:r>
            <a:r>
              <a:rPr lang="es-ES_tradnl" sz="3600" b="1" dirty="0" err="1">
                <a:solidFill>
                  <a:srgbClr val="BFBFBF"/>
                </a:solidFill>
              </a:rPr>
              <a:t>Presentation</a:t>
            </a:r>
            <a:r>
              <a:rPr lang="is-IS" sz="3600" b="1" dirty="0">
                <a:solidFill>
                  <a:srgbClr val="BFBFBF"/>
                </a:solidFill>
              </a:rPr>
              <a:t>…</a:t>
            </a:r>
            <a:endParaRPr lang="es-ES" sz="3600" b="1" dirty="0">
              <a:solidFill>
                <a:srgbClr val="BFBFBF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7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graphicFrame>
        <p:nvGraphicFramePr>
          <p:cNvPr id="10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846422"/>
              </p:ext>
            </p:extLst>
          </p:nvPr>
        </p:nvGraphicFramePr>
        <p:xfrm>
          <a:off x="2093198" y="1899654"/>
          <a:ext cx="4986179" cy="3428024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4986179"/>
              </a:tblGrid>
              <a:tr h="471039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3600" noProof="0" dirty="0" smtClean="0"/>
                        <a:t>Access</a:t>
                      </a:r>
                      <a:endParaRPr lang="en-US" sz="3600" i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104989" marR="104989"/>
                </a:tc>
              </a:tr>
              <a:tr h="471039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3600" noProof="0" dirty="0" smtClean="0"/>
                        <a:t>Opportunities/practices</a:t>
                      </a:r>
                      <a:endParaRPr lang="en-US" sz="3600" i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104989" marR="104989"/>
                </a:tc>
              </a:tr>
              <a:tr h="4710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3600" noProof="0" dirty="0" smtClean="0"/>
                        <a:t>Skills</a:t>
                      </a:r>
                      <a:endParaRPr lang="en-US" sz="3600" i="0" noProof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04989" marR="104989"/>
                </a:tc>
              </a:tr>
              <a:tr h="4710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3600" noProof="0" dirty="0" smtClean="0"/>
                        <a:t>Mediations</a:t>
                      </a:r>
                      <a:endParaRPr lang="en-US" sz="3600" i="0" noProof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04989" marR="104989"/>
                </a:tc>
              </a:tr>
              <a:tr h="8677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3600" noProof="0" dirty="0" smtClean="0"/>
                        <a:t>Risks</a:t>
                      </a:r>
                      <a:endParaRPr lang="en-US" sz="3600" i="0" noProof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104989" marR="1049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4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Access to digital </a:t>
            </a:r>
            <a:r>
              <a:rPr lang="en-US" sz="3200" dirty="0" smtClean="0"/>
              <a:t>technologies</a:t>
            </a:r>
            <a:endParaRPr lang="en-US" sz="32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178015"/>
              </p:ext>
            </p:extLst>
          </p:nvPr>
        </p:nvGraphicFramePr>
        <p:xfrm>
          <a:off x="722313" y="4406899"/>
          <a:ext cx="8421687" cy="206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727"/>
                <a:gridCol w="6761960"/>
              </a:tblGrid>
              <a:tr h="206359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Access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noProof="0" dirty="0" smtClean="0"/>
                        <a:t>Technology availability in the context, considering places, devices, time and connectivity level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8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3600" b="1" dirty="0">
                <a:solidFill>
                  <a:srgbClr val="BFBFBF"/>
                </a:solidFill>
              </a:rPr>
              <a:t>E</a:t>
            </a:r>
            <a:r>
              <a:rPr lang="en-US" sz="3600" b="1" dirty="0" err="1">
                <a:solidFill>
                  <a:srgbClr val="BFBFBF"/>
                </a:solidFill>
              </a:rPr>
              <a:t>quipment</a:t>
            </a:r>
            <a:endParaRPr lang="es-ES" sz="3600" b="1" dirty="0">
              <a:solidFill>
                <a:srgbClr val="BFBFBF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00485" y="1417638"/>
            <a:ext cx="3934826" cy="29686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Significant Differences in the equipment by socio-economical group (SEG)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High coverage of smartphones, though a mild breach between SEG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624280"/>
              </p:ext>
            </p:extLst>
          </p:nvPr>
        </p:nvGraphicFramePr>
        <p:xfrm>
          <a:off x="4598496" y="1512458"/>
          <a:ext cx="4572000" cy="162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62002"/>
              </p:ext>
            </p:extLst>
          </p:nvPr>
        </p:nvGraphicFramePr>
        <p:xfrm>
          <a:off x="4598496" y="3304587"/>
          <a:ext cx="4572000" cy="145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137774"/>
              </p:ext>
            </p:extLst>
          </p:nvPr>
        </p:nvGraphicFramePr>
        <p:xfrm>
          <a:off x="4539582" y="4866950"/>
          <a:ext cx="4572000" cy="153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4C12-4765-0641-AFEE-8D94456B84F8}" type="slidenum">
              <a:rPr lang="es-ES" smtClean="0"/>
              <a:t>9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4672948" y="1417638"/>
            <a:ext cx="4377037" cy="53869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6"/>
          <p:cNvSpPr txBox="1"/>
          <p:nvPr/>
        </p:nvSpPr>
        <p:spPr>
          <a:xfrm>
            <a:off x="4690874" y="6534661"/>
            <a:ext cx="3908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Base: Children and </a:t>
            </a:r>
            <a:r>
              <a:rPr lang="es-ES" sz="1200" dirty="0" err="1" smtClean="0"/>
              <a:t>teenagers</a:t>
            </a:r>
            <a:r>
              <a:rPr lang="es-ES" sz="1200" dirty="0" smtClean="0"/>
              <a:t> </a:t>
            </a:r>
            <a:r>
              <a:rPr lang="es-ES" sz="1200" dirty="0" err="1" smtClean="0"/>
              <a:t>users</a:t>
            </a:r>
            <a:r>
              <a:rPr lang="es-ES" sz="1200" dirty="0" smtClean="0"/>
              <a:t> of the Internet (n=1000)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302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7258</TotalTime>
  <Words>3753</Words>
  <Application>Microsoft Office PowerPoint</Application>
  <PresentationFormat>On-screen Show (4:3)</PresentationFormat>
  <Paragraphs>839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Bold</vt:lpstr>
      <vt:lpstr>Calibri</vt:lpstr>
      <vt:lpstr>Cambria</vt:lpstr>
      <vt:lpstr>ＭＳ 明朝</vt:lpstr>
      <vt:lpstr>Symbol</vt:lpstr>
      <vt:lpstr>Times New Roman</vt:lpstr>
      <vt:lpstr>Tema de Office</vt:lpstr>
      <vt:lpstr>Study of the uses, opportunities and risks in the use of ICT by children and teenagers</vt:lpstr>
      <vt:lpstr>Institutions</vt:lpstr>
      <vt:lpstr>PowerPoint Presentation</vt:lpstr>
      <vt:lpstr>Kids Online Model</vt:lpstr>
      <vt:lpstr>Instrument Dimensions</vt:lpstr>
      <vt:lpstr>PowerPoint Presentation</vt:lpstr>
      <vt:lpstr>In this Presentation…</vt:lpstr>
      <vt:lpstr>PowerPoint Presentation</vt:lpstr>
      <vt:lpstr>Equipment</vt:lpstr>
      <vt:lpstr>Equipment</vt:lpstr>
      <vt:lpstr>Intensity in the use of the Internet</vt:lpstr>
      <vt:lpstr>Time spent on the Internet</vt:lpstr>
      <vt:lpstr>PowerPoint Presentation</vt:lpstr>
      <vt:lpstr>Time spent on the Internet</vt:lpstr>
      <vt:lpstr>PowerPoint Presentation</vt:lpstr>
      <vt:lpstr>PowerPoint Presentation</vt:lpstr>
      <vt:lpstr>Practices and Opportunities</vt:lpstr>
      <vt:lpstr>Practices and Opportunities</vt:lpstr>
      <vt:lpstr>Practices and Opportunities</vt:lpstr>
      <vt:lpstr>PowerPoint Presentation</vt:lpstr>
      <vt:lpstr>Self-Perception of skills</vt:lpstr>
      <vt:lpstr>Who is skilled in what?</vt:lpstr>
      <vt:lpstr>PowerPoint Presentation</vt:lpstr>
      <vt:lpstr>PowerPoint Presentation</vt:lpstr>
      <vt:lpstr>Perception of active mediation of the parents/carers</vt:lpstr>
      <vt:lpstr>Differences in the Self-Report of Parental Mediation</vt:lpstr>
      <vt:lpstr>PowerPoint Presentation</vt:lpstr>
      <vt:lpstr>Perception of active mediation by the teacher</vt:lpstr>
      <vt:lpstr>PowerPoint Presentation</vt:lpstr>
      <vt:lpstr>Risky Situations</vt:lpstr>
      <vt:lpstr>Risks and Perception of Harm</vt:lpstr>
      <vt:lpstr>Support in negative situations</vt:lpstr>
      <vt:lpstr>Risks and negative experiences</vt:lpstr>
      <vt:lpstr>  " Added people to my friends or contacts I have never met face-to-face"   </vt:lpstr>
      <vt:lpstr>Sexual Content</vt:lpstr>
      <vt:lpstr>Sexual Content</vt:lpstr>
      <vt:lpstr>Sexual Content</vt:lpstr>
      <vt:lpstr>Conclusions and Discussion</vt:lpstr>
      <vt:lpstr>Conclusions and Discussion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</dc:creator>
  <cp:lastModifiedBy>Stoilova,M</cp:lastModifiedBy>
  <cp:revision>294</cp:revision>
  <dcterms:created xsi:type="dcterms:W3CDTF">2017-03-15T17:39:24Z</dcterms:created>
  <dcterms:modified xsi:type="dcterms:W3CDTF">2017-04-10T22:01:20Z</dcterms:modified>
</cp:coreProperties>
</file>